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erandory Condensed" charset="1" panose="00000000000000000000"/>
      <p:regular r:id="rId19"/>
    </p:embeddedFont>
    <p:embeddedFont>
      <p:font typeface="Neue Machina" charset="1" panose="00000500000000000000"/>
      <p:regular r:id="rId20"/>
    </p:embeddedFont>
    <p:embeddedFont>
      <p:font typeface="Neue Machina Ultra-Bold" charset="1" panose="000009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C1823"/>
        </a:solidFill>
      </p:bgPr>
    </p:bg>
    <p:spTree>
      <p:nvGrpSpPr>
        <p:cNvPr id="1" name=""/>
        <p:cNvGrpSpPr/>
        <p:nvPr/>
      </p:nvGrpSpPr>
      <p:grpSpPr>
        <a:xfrm>
          <a:off x="0" y="0"/>
          <a:ext cx="0" cy="0"/>
          <a:chOff x="0" y="0"/>
          <a:chExt cx="0" cy="0"/>
        </a:xfrm>
      </p:grpSpPr>
      <p:sp>
        <p:nvSpPr>
          <p:cNvPr name="Freeform 2" id="2"/>
          <p:cNvSpPr/>
          <p:nvPr/>
        </p:nvSpPr>
        <p:spPr>
          <a:xfrm flipH="false" flipV="false" rot="0">
            <a:off x="3415074" y="1916047"/>
            <a:ext cx="11457851" cy="6454905"/>
          </a:xfrm>
          <a:custGeom>
            <a:avLst/>
            <a:gdLst/>
            <a:ahLst/>
            <a:cxnLst/>
            <a:rect r="r" b="b" t="t" l="l"/>
            <a:pathLst>
              <a:path h="6454905" w="11457851">
                <a:moveTo>
                  <a:pt x="0" y="0"/>
                </a:moveTo>
                <a:lnTo>
                  <a:pt x="11457852" y="0"/>
                </a:lnTo>
                <a:lnTo>
                  <a:pt x="11457852" y="6454906"/>
                </a:lnTo>
                <a:lnTo>
                  <a:pt x="0" y="6454906"/>
                </a:lnTo>
                <a:lnTo>
                  <a:pt x="0" y="0"/>
                </a:lnTo>
                <a:close/>
              </a:path>
            </a:pathLst>
          </a:custGeom>
          <a:blipFill>
            <a:blip r:embed="rId2"/>
            <a:stretch>
              <a:fillRect l="0" t="0" r="0" b="0"/>
            </a:stretch>
          </a:blipFill>
        </p:spPr>
      </p:sp>
      <p:sp>
        <p:nvSpPr>
          <p:cNvPr name="TextBox 3" id="3"/>
          <p:cNvSpPr txBox="true"/>
          <p:nvPr/>
        </p:nvSpPr>
        <p:spPr>
          <a:xfrm rot="0">
            <a:off x="-326947" y="1021931"/>
            <a:ext cx="18886330" cy="1913211"/>
          </a:xfrm>
          <a:prstGeom prst="rect">
            <a:avLst/>
          </a:prstGeom>
        </p:spPr>
        <p:txBody>
          <a:bodyPr anchor="t" rtlCol="false" tIns="0" lIns="0" bIns="0" rIns="0">
            <a:spAutoFit/>
          </a:bodyPr>
          <a:lstStyle/>
          <a:p>
            <a:pPr algn="ctr">
              <a:lnSpc>
                <a:spcPts val="14111"/>
              </a:lnSpc>
            </a:pPr>
            <a:r>
              <a:rPr lang="en-US" sz="11566">
                <a:solidFill>
                  <a:srgbClr val="F8F7F2"/>
                </a:solidFill>
                <a:latin typeface="Perandory Condensed"/>
                <a:ea typeface="Perandory Condensed"/>
                <a:cs typeface="Perandory Condensed"/>
                <a:sym typeface="Perandory Condensed"/>
              </a:rPr>
              <a:t>PERSEPSI PUBLIK TERHADAP CHRISTOPHER NOLAN</a:t>
            </a:r>
          </a:p>
        </p:txBody>
      </p:sp>
      <p:sp>
        <p:nvSpPr>
          <p:cNvPr name="Freeform 4" id="4"/>
          <p:cNvSpPr/>
          <p:nvPr/>
        </p:nvSpPr>
        <p:spPr>
          <a:xfrm flipH="false" flipV="false" rot="0">
            <a:off x="3415074" y="1916047"/>
            <a:ext cx="11457851" cy="6454905"/>
          </a:xfrm>
          <a:custGeom>
            <a:avLst/>
            <a:gdLst/>
            <a:ahLst/>
            <a:cxnLst/>
            <a:rect r="r" b="b" t="t" l="l"/>
            <a:pathLst>
              <a:path h="6454905" w="11457851">
                <a:moveTo>
                  <a:pt x="0" y="0"/>
                </a:moveTo>
                <a:lnTo>
                  <a:pt x="11457852" y="0"/>
                </a:lnTo>
                <a:lnTo>
                  <a:pt x="11457852" y="6454906"/>
                </a:lnTo>
                <a:lnTo>
                  <a:pt x="0" y="6454906"/>
                </a:lnTo>
                <a:lnTo>
                  <a:pt x="0" y="0"/>
                </a:lnTo>
                <a:close/>
              </a:path>
            </a:pathLst>
          </a:custGeom>
          <a:blipFill>
            <a:blip r:embed="rId3"/>
            <a:stretch>
              <a:fillRect l="0" t="0" r="0" b="0"/>
            </a:stretch>
          </a:blipFill>
        </p:spPr>
      </p:sp>
      <p:sp>
        <p:nvSpPr>
          <p:cNvPr name="TextBox 5" id="5"/>
          <p:cNvSpPr txBox="true"/>
          <p:nvPr/>
        </p:nvSpPr>
        <p:spPr>
          <a:xfrm rot="0">
            <a:off x="3400970" y="8740628"/>
            <a:ext cx="11430496" cy="959144"/>
          </a:xfrm>
          <a:prstGeom prst="rect">
            <a:avLst/>
          </a:prstGeom>
        </p:spPr>
        <p:txBody>
          <a:bodyPr anchor="t" rtlCol="false" tIns="0" lIns="0" bIns="0" rIns="0">
            <a:spAutoFit/>
          </a:bodyPr>
          <a:lstStyle/>
          <a:p>
            <a:pPr algn="ctr">
              <a:lnSpc>
                <a:spcPts val="7075"/>
              </a:lnSpc>
            </a:pPr>
            <a:r>
              <a:rPr lang="en-US" sz="5799">
                <a:solidFill>
                  <a:srgbClr val="F8F7F2"/>
                </a:solidFill>
                <a:latin typeface="Perandory Condensed"/>
                <a:ea typeface="Perandory Condensed"/>
                <a:cs typeface="Perandory Condensed"/>
                <a:sym typeface="Perandory Condensed"/>
              </a:rPr>
              <a:t>ANALISIS REVIEW FILM MENGGUNAKAN MODEL IBM GRANITE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8F7F2"/>
        </a:solidFill>
      </p:bgPr>
    </p:bg>
    <p:spTree>
      <p:nvGrpSpPr>
        <p:cNvPr id="1" name=""/>
        <p:cNvGrpSpPr/>
        <p:nvPr/>
      </p:nvGrpSpPr>
      <p:grpSpPr>
        <a:xfrm>
          <a:off x="0" y="0"/>
          <a:ext cx="0" cy="0"/>
          <a:chOff x="0" y="0"/>
          <a:chExt cx="0" cy="0"/>
        </a:xfrm>
      </p:grpSpPr>
      <p:sp>
        <p:nvSpPr>
          <p:cNvPr name="TextBox 2" id="2"/>
          <p:cNvSpPr txBox="true"/>
          <p:nvPr/>
        </p:nvSpPr>
        <p:spPr>
          <a:xfrm rot="0">
            <a:off x="2229893" y="3495886"/>
            <a:ext cx="5284434" cy="383282"/>
          </a:xfrm>
          <a:prstGeom prst="rect">
            <a:avLst/>
          </a:prstGeom>
        </p:spPr>
        <p:txBody>
          <a:bodyPr anchor="t" rtlCol="false" tIns="0" lIns="0" bIns="0" rIns="0">
            <a:spAutoFit/>
          </a:bodyPr>
          <a:lstStyle/>
          <a:p>
            <a:pPr algn="l">
              <a:lnSpc>
                <a:spcPts val="3024"/>
              </a:lnSpc>
            </a:pPr>
            <a:r>
              <a:rPr lang="en-US" b="true" sz="2160">
                <a:solidFill>
                  <a:srgbClr val="BC1823"/>
                </a:solidFill>
                <a:latin typeface="Neue Machina Ultra-Bold"/>
                <a:ea typeface="Neue Machina Ultra-Bold"/>
                <a:cs typeface="Neue Machina Ultra-Bold"/>
                <a:sym typeface="Neue Machina Ultra-Bold"/>
              </a:rPr>
              <a:t>MENEMUKAN DUA WAJAH NOLAN</a:t>
            </a:r>
          </a:p>
        </p:txBody>
      </p:sp>
      <p:sp>
        <p:nvSpPr>
          <p:cNvPr name="TextBox 3" id="3"/>
          <p:cNvSpPr txBox="true"/>
          <p:nvPr/>
        </p:nvSpPr>
        <p:spPr>
          <a:xfrm rot="0">
            <a:off x="2229893" y="4013381"/>
            <a:ext cx="6383953" cy="918032"/>
          </a:xfrm>
          <a:prstGeom prst="rect">
            <a:avLst/>
          </a:prstGeom>
        </p:spPr>
        <p:txBody>
          <a:bodyPr anchor="t" rtlCol="false" tIns="0" lIns="0" bIns="0" rIns="0">
            <a:spAutoFit/>
          </a:bodyPr>
          <a:lstStyle/>
          <a:p>
            <a:pPr algn="l">
              <a:lnSpc>
                <a:spcPts val="2419"/>
              </a:lnSpc>
            </a:pPr>
            <a:r>
              <a:rPr lang="en-US" sz="1728">
                <a:solidFill>
                  <a:srgbClr val="BC1823"/>
                </a:solidFill>
                <a:latin typeface="Neue Machina"/>
                <a:ea typeface="Neue Machina"/>
                <a:cs typeface="Neue Machina"/>
                <a:sym typeface="Neue Machina"/>
              </a:rPr>
              <a:t>Analisis AI ini berhasil membuktikan apa yang selama ini dirasakan penonton: ada dua sisi yang sangat kontras dari karya Christopher Nolan.</a:t>
            </a:r>
          </a:p>
        </p:txBody>
      </p:sp>
      <p:sp>
        <p:nvSpPr>
          <p:cNvPr name="TextBox 4" id="4"/>
          <p:cNvSpPr txBox="true"/>
          <p:nvPr/>
        </p:nvSpPr>
        <p:spPr>
          <a:xfrm rot="0">
            <a:off x="-38100" y="-1028913"/>
            <a:ext cx="15387015" cy="5487022"/>
          </a:xfrm>
          <a:prstGeom prst="rect">
            <a:avLst/>
          </a:prstGeom>
        </p:spPr>
        <p:txBody>
          <a:bodyPr anchor="t" rtlCol="false" tIns="0" lIns="0" bIns="0" rIns="0">
            <a:spAutoFit/>
          </a:bodyPr>
          <a:lstStyle/>
          <a:p>
            <a:pPr algn="l">
              <a:lnSpc>
                <a:spcPts val="40844"/>
              </a:lnSpc>
            </a:pPr>
            <a:r>
              <a:rPr lang="en-US" sz="33479">
                <a:solidFill>
                  <a:srgbClr val="BC1823"/>
                </a:solidFill>
                <a:latin typeface="Perandory Condensed"/>
                <a:ea typeface="Perandory Condensed"/>
                <a:cs typeface="Perandory Condensed"/>
                <a:sym typeface="Perandory Condensed"/>
              </a:rPr>
              <a:t>CONCLUSION</a:t>
            </a:r>
          </a:p>
        </p:txBody>
      </p:sp>
      <p:sp>
        <p:nvSpPr>
          <p:cNvPr name="TextBox 5" id="5"/>
          <p:cNvSpPr txBox="true"/>
          <p:nvPr/>
        </p:nvSpPr>
        <p:spPr>
          <a:xfrm rot="0">
            <a:off x="10198457" y="5086350"/>
            <a:ext cx="6671719" cy="764282"/>
          </a:xfrm>
          <a:prstGeom prst="rect">
            <a:avLst/>
          </a:prstGeom>
        </p:spPr>
        <p:txBody>
          <a:bodyPr anchor="t" rtlCol="false" tIns="0" lIns="0" bIns="0" rIns="0">
            <a:spAutoFit/>
          </a:bodyPr>
          <a:lstStyle/>
          <a:p>
            <a:pPr algn="l">
              <a:lnSpc>
                <a:spcPts val="3024"/>
              </a:lnSpc>
            </a:pPr>
            <a:r>
              <a:rPr lang="en-US" b="true" sz="2160">
                <a:solidFill>
                  <a:srgbClr val="BC1823"/>
                </a:solidFill>
                <a:latin typeface="Neue Machina Ultra-Bold"/>
                <a:ea typeface="Neue Machina Ultra-Bold"/>
                <a:cs typeface="Neue Machina Ultra-Bold"/>
                <a:sym typeface="Neue Machina Ultra-Bold"/>
              </a:rPr>
              <a:t>KEKUATAN TERBESAR, SEKALIGUS KELEMAHAN UTAMA</a:t>
            </a:r>
          </a:p>
        </p:txBody>
      </p:sp>
      <p:sp>
        <p:nvSpPr>
          <p:cNvPr name="TextBox 6" id="6"/>
          <p:cNvSpPr txBox="true"/>
          <p:nvPr/>
        </p:nvSpPr>
        <p:spPr>
          <a:xfrm rot="0">
            <a:off x="10198457" y="5959125"/>
            <a:ext cx="6383953" cy="1222799"/>
          </a:xfrm>
          <a:prstGeom prst="rect">
            <a:avLst/>
          </a:prstGeom>
        </p:spPr>
        <p:txBody>
          <a:bodyPr anchor="t" rtlCol="false" tIns="0" lIns="0" bIns="0" rIns="0">
            <a:spAutoFit/>
          </a:bodyPr>
          <a:lstStyle/>
          <a:p>
            <a:pPr algn="l">
              <a:lnSpc>
                <a:spcPts val="2419"/>
              </a:lnSpc>
            </a:pPr>
            <a:r>
              <a:rPr lang="en-US" sz="1728">
                <a:solidFill>
                  <a:srgbClr val="BC1823"/>
                </a:solidFill>
                <a:latin typeface="Neue Machina"/>
                <a:ea typeface="Neue Machina"/>
                <a:cs typeface="Neue Machina"/>
                <a:sym typeface="Neue Machina"/>
              </a:rPr>
              <a:t>Elemen yang paling dipuji—seperti plot rumit dan ide-ide besar—ternyata juga merupakan hal yang paling dikritik. Ini menunjukkan bahwa gaya khasnya adalah pedang bermata dua.</a:t>
            </a:r>
          </a:p>
        </p:txBody>
      </p:sp>
      <p:sp>
        <p:nvSpPr>
          <p:cNvPr name="TextBox 7" id="7"/>
          <p:cNvSpPr txBox="true"/>
          <p:nvPr/>
        </p:nvSpPr>
        <p:spPr>
          <a:xfrm rot="0">
            <a:off x="2365238" y="7293929"/>
            <a:ext cx="6778762" cy="764282"/>
          </a:xfrm>
          <a:prstGeom prst="rect">
            <a:avLst/>
          </a:prstGeom>
        </p:spPr>
        <p:txBody>
          <a:bodyPr anchor="t" rtlCol="false" tIns="0" lIns="0" bIns="0" rIns="0">
            <a:spAutoFit/>
          </a:bodyPr>
          <a:lstStyle/>
          <a:p>
            <a:pPr algn="l">
              <a:lnSpc>
                <a:spcPts val="3024"/>
              </a:lnSpc>
            </a:pPr>
            <a:r>
              <a:rPr lang="en-US" b="true" sz="2160">
                <a:solidFill>
                  <a:srgbClr val="BC1823"/>
                </a:solidFill>
                <a:latin typeface="Neue Machina Ultra-Bold"/>
                <a:ea typeface="Neue Machina Ultra-Bold"/>
                <a:cs typeface="Neue Machina Ultra-Bold"/>
                <a:sym typeface="Neue Machina Ultra-Bold"/>
              </a:rPr>
              <a:t>AI MENGUNGKAP "MENGAPA" DI BALIK SENTIMEN</a:t>
            </a:r>
          </a:p>
        </p:txBody>
      </p:sp>
      <p:sp>
        <p:nvSpPr>
          <p:cNvPr name="TextBox 8" id="8"/>
          <p:cNvSpPr txBox="true"/>
          <p:nvPr/>
        </p:nvSpPr>
        <p:spPr>
          <a:xfrm rot="0">
            <a:off x="2365238" y="8191562"/>
            <a:ext cx="6383953" cy="1222799"/>
          </a:xfrm>
          <a:prstGeom prst="rect">
            <a:avLst/>
          </a:prstGeom>
        </p:spPr>
        <p:txBody>
          <a:bodyPr anchor="t" rtlCol="false" tIns="0" lIns="0" bIns="0" rIns="0">
            <a:spAutoFit/>
          </a:bodyPr>
          <a:lstStyle/>
          <a:p>
            <a:pPr algn="l">
              <a:lnSpc>
                <a:spcPts val="2419"/>
              </a:lnSpc>
            </a:pPr>
            <a:r>
              <a:rPr lang="en-US" sz="1728">
                <a:solidFill>
                  <a:srgbClr val="BC1823"/>
                </a:solidFill>
                <a:latin typeface="Neue Machina"/>
                <a:ea typeface="Neue Machina"/>
                <a:cs typeface="Neue Machina"/>
                <a:sym typeface="Neue Machina"/>
              </a:rPr>
              <a:t>Proyek ini menunjukkan kekuatan AI modern. Kita tidak hanya tahu penonton 'suka' atau 'tidak suka', tapi kita berhasil menggali mengapa mereka merasakan hal itu secara spesifik.</a:t>
            </a:r>
          </a:p>
        </p:txBody>
      </p:sp>
    </p:spTree>
  </p:cSld>
  <p:clrMapOvr>
    <a:masterClrMapping/>
  </p:clrMapOvr>
  <p:transition spd="med">
    <p:push dir="u"/>
  </p:transition>
</p:sld>
</file>

<file path=ppt/slides/slide11.xml><?xml version="1.0" encoding="utf-8"?>
<p:sld xmlns:p="http://schemas.openxmlformats.org/presentationml/2006/main" xmlns:a="http://schemas.openxmlformats.org/drawingml/2006/main">
  <p:cSld>
    <p:bg>
      <p:bgPr>
        <a:solidFill>
          <a:srgbClr val="BC1823"/>
        </a:solidFill>
      </p:bgPr>
    </p:bg>
    <p:spTree>
      <p:nvGrpSpPr>
        <p:cNvPr id="1" name=""/>
        <p:cNvGrpSpPr/>
        <p:nvPr/>
      </p:nvGrpSpPr>
      <p:grpSpPr>
        <a:xfrm>
          <a:off x="0" y="0"/>
          <a:ext cx="0" cy="0"/>
          <a:chOff x="0" y="0"/>
          <a:chExt cx="0" cy="0"/>
        </a:xfrm>
      </p:grpSpPr>
      <p:sp>
        <p:nvSpPr>
          <p:cNvPr name="TextBox 2" id="2"/>
          <p:cNvSpPr txBox="true"/>
          <p:nvPr/>
        </p:nvSpPr>
        <p:spPr>
          <a:xfrm rot="0">
            <a:off x="2229893" y="3495886"/>
            <a:ext cx="6914107" cy="764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MERAIH PENONTON BARU: SENTUHAN EMOSI &amp; AUDIO JERNIH</a:t>
            </a:r>
          </a:p>
        </p:txBody>
      </p:sp>
      <p:sp>
        <p:nvSpPr>
          <p:cNvPr name="TextBox 3" id="3"/>
          <p:cNvSpPr txBox="true"/>
          <p:nvPr/>
        </p:nvSpPr>
        <p:spPr>
          <a:xfrm rot="0">
            <a:off x="2229893" y="4422093"/>
            <a:ext cx="6383953" cy="1222799"/>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Untuk film yang ingin memenangkan penghargaan atau pasar yang lebih luas, fokus kecil pada audio dialog yang lebih jernih dan satu atau dua adegan emosional bisa menjadi kunci untuk mengatasi kritik utama.</a:t>
            </a:r>
          </a:p>
        </p:txBody>
      </p:sp>
      <p:sp>
        <p:nvSpPr>
          <p:cNvPr name="TextBox 4" id="4"/>
          <p:cNvSpPr txBox="true"/>
          <p:nvPr/>
        </p:nvSpPr>
        <p:spPr>
          <a:xfrm rot="0">
            <a:off x="0" y="-988728"/>
            <a:ext cx="19416869" cy="4904481"/>
          </a:xfrm>
          <a:prstGeom prst="rect">
            <a:avLst/>
          </a:prstGeom>
        </p:spPr>
        <p:txBody>
          <a:bodyPr anchor="t" rtlCol="false" tIns="0" lIns="0" bIns="0" rIns="0">
            <a:spAutoFit/>
          </a:bodyPr>
          <a:lstStyle/>
          <a:p>
            <a:pPr algn="l">
              <a:lnSpc>
                <a:spcPts val="36481"/>
              </a:lnSpc>
            </a:pPr>
            <a:r>
              <a:rPr lang="en-US" sz="29902">
                <a:solidFill>
                  <a:srgbClr val="F8F7F2"/>
                </a:solidFill>
                <a:latin typeface="Perandory Condensed"/>
                <a:ea typeface="Perandory Condensed"/>
                <a:cs typeface="Perandory Condensed"/>
                <a:sym typeface="Perandory Condensed"/>
              </a:rPr>
              <a:t>RECOMMENDATION</a:t>
            </a:r>
          </a:p>
        </p:txBody>
      </p:sp>
      <p:sp>
        <p:nvSpPr>
          <p:cNvPr name="TextBox 5" id="5"/>
          <p:cNvSpPr txBox="true"/>
          <p:nvPr/>
        </p:nvSpPr>
        <p:spPr>
          <a:xfrm rot="0">
            <a:off x="10198457" y="5086350"/>
            <a:ext cx="6671719" cy="764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MEMPERTAHANKAN FANS INTI: TERUSLAH BERINOVASI</a:t>
            </a:r>
          </a:p>
        </p:txBody>
      </p:sp>
      <p:sp>
        <p:nvSpPr>
          <p:cNvPr name="TextBox 6" id="6"/>
          <p:cNvSpPr txBox="true"/>
          <p:nvPr/>
        </p:nvSpPr>
        <p:spPr>
          <a:xfrm rot="0">
            <a:off x="10198457" y="5959125"/>
            <a:ext cx="6383953" cy="1222799"/>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Basis penggemar loyal Nolan datang untuk melihat ide-ide gilanya. Terus dorong batas penceritaan yang kompleks, karena itulah DNA yang membuat mereka kembali lagi.</a:t>
            </a:r>
          </a:p>
        </p:txBody>
      </p:sp>
      <p:sp>
        <p:nvSpPr>
          <p:cNvPr name="TextBox 7" id="7"/>
          <p:cNvSpPr txBox="true"/>
          <p:nvPr/>
        </p:nvSpPr>
        <p:spPr>
          <a:xfrm rot="0">
            <a:off x="2365238" y="7293929"/>
            <a:ext cx="6778762" cy="764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PEMASARAN CERDAS: MANFAATKAN DUA SISI OPINI</a:t>
            </a:r>
          </a:p>
        </p:txBody>
      </p:sp>
      <p:sp>
        <p:nvSpPr>
          <p:cNvPr name="TextBox 8" id="8"/>
          <p:cNvSpPr txBox="true"/>
          <p:nvPr/>
        </p:nvSpPr>
        <p:spPr>
          <a:xfrm rot="0">
            <a:off x="2365238" y="8191562"/>
            <a:ext cx="6383953" cy="1222799"/>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Jadikan "kompleksitas" sebagai lencana kehormatan dalam marketing untuk menarik fans. Gunakan data kritik sebagai masukan untuk meyakinkan pasar bahwa filmnya tetap bisa dinikmati semua orang.</a:t>
            </a:r>
          </a:p>
        </p:txBody>
      </p:sp>
    </p:spTree>
  </p:cSld>
  <p:clrMapOvr>
    <a:masterClrMapping/>
  </p:clrMapOvr>
  <p:transition spd="med">
    <p:push dir="l"/>
  </p:transition>
</p:sld>
</file>

<file path=ppt/slides/slide12.xml><?xml version="1.0" encoding="utf-8"?>
<p:sld xmlns:p="http://schemas.openxmlformats.org/presentationml/2006/main" xmlns:a="http://schemas.openxmlformats.org/drawingml/2006/main">
  <p:cSld>
    <p:bg>
      <p:bgPr>
        <a:solidFill>
          <a:srgbClr val="BC1823"/>
        </a:solidFill>
      </p:bgPr>
    </p:bg>
    <p:spTree>
      <p:nvGrpSpPr>
        <p:cNvPr id="1" name=""/>
        <p:cNvGrpSpPr/>
        <p:nvPr/>
      </p:nvGrpSpPr>
      <p:grpSpPr>
        <a:xfrm>
          <a:off x="0" y="0"/>
          <a:ext cx="0" cy="0"/>
          <a:chOff x="0" y="0"/>
          <a:chExt cx="0" cy="0"/>
        </a:xfrm>
      </p:grpSpPr>
      <p:sp>
        <p:nvSpPr>
          <p:cNvPr name="TextBox 2" id="2"/>
          <p:cNvSpPr txBox="true"/>
          <p:nvPr/>
        </p:nvSpPr>
        <p:spPr>
          <a:xfrm rot="0">
            <a:off x="0" y="-988728"/>
            <a:ext cx="19416869" cy="4904481"/>
          </a:xfrm>
          <a:prstGeom prst="rect">
            <a:avLst/>
          </a:prstGeom>
        </p:spPr>
        <p:txBody>
          <a:bodyPr anchor="t" rtlCol="false" tIns="0" lIns="0" bIns="0" rIns="0">
            <a:spAutoFit/>
          </a:bodyPr>
          <a:lstStyle/>
          <a:p>
            <a:pPr algn="l">
              <a:lnSpc>
                <a:spcPts val="36481"/>
              </a:lnSpc>
            </a:pPr>
            <a:r>
              <a:rPr lang="en-US" sz="29902">
                <a:solidFill>
                  <a:srgbClr val="F8F7F2"/>
                </a:solidFill>
                <a:latin typeface="Perandory Condensed"/>
                <a:ea typeface="Perandory Condensed"/>
                <a:cs typeface="Perandory Condensed"/>
                <a:sym typeface="Perandory Condensed"/>
              </a:rPr>
              <a:t>AI SUPPORT</a:t>
            </a:r>
          </a:p>
        </p:txBody>
      </p:sp>
      <p:sp>
        <p:nvSpPr>
          <p:cNvPr name="TextBox 3" id="3"/>
          <p:cNvSpPr txBox="true"/>
          <p:nvPr/>
        </p:nvSpPr>
        <p:spPr>
          <a:xfrm rot="0">
            <a:off x="11443178" y="1014364"/>
            <a:ext cx="8499722" cy="2145060"/>
          </a:xfrm>
          <a:prstGeom prst="rect">
            <a:avLst/>
          </a:prstGeom>
        </p:spPr>
        <p:txBody>
          <a:bodyPr anchor="t" rtlCol="false" tIns="0" lIns="0" bIns="0" rIns="0">
            <a:spAutoFit/>
          </a:bodyPr>
          <a:lstStyle/>
          <a:p>
            <a:pPr algn="l">
              <a:lnSpc>
                <a:spcPts val="15969"/>
              </a:lnSpc>
            </a:pPr>
            <a:r>
              <a:rPr lang="en-US" sz="13089">
                <a:solidFill>
                  <a:srgbClr val="F8F7F2"/>
                </a:solidFill>
                <a:latin typeface="Perandory Condensed"/>
                <a:ea typeface="Perandory Condensed"/>
                <a:cs typeface="Perandory Condensed"/>
                <a:sym typeface="Perandory Condensed"/>
              </a:rPr>
              <a:t>EXPLANATION</a:t>
            </a:r>
          </a:p>
        </p:txBody>
      </p:sp>
      <p:sp>
        <p:nvSpPr>
          <p:cNvPr name="TextBox 4" id="4"/>
          <p:cNvSpPr txBox="true"/>
          <p:nvPr/>
        </p:nvSpPr>
        <p:spPr>
          <a:xfrm rot="0">
            <a:off x="1750257" y="4243575"/>
            <a:ext cx="6671719" cy="383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PERAN AI DALAM PROYEK</a:t>
            </a:r>
          </a:p>
        </p:txBody>
      </p:sp>
      <p:sp>
        <p:nvSpPr>
          <p:cNvPr name="TextBox 5" id="5"/>
          <p:cNvSpPr txBox="true"/>
          <p:nvPr/>
        </p:nvSpPr>
        <p:spPr>
          <a:xfrm rot="0">
            <a:off x="1750257" y="4763477"/>
            <a:ext cx="6383953" cy="1222799"/>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Dalam proyek ini, AI (Model IBM Granite) tidak hanya digunakan untuk tugas klasifikasi sederhana, melainkan untuk kapabilitas yang lebih canggih, yaitu peringkasan tematik (thematic summarization).</a:t>
            </a:r>
          </a:p>
        </p:txBody>
      </p:sp>
      <p:sp>
        <p:nvSpPr>
          <p:cNvPr name="TextBox 6" id="6"/>
          <p:cNvSpPr txBox="true"/>
          <p:nvPr/>
        </p:nvSpPr>
        <p:spPr>
          <a:xfrm rot="0">
            <a:off x="9144000" y="4243575"/>
            <a:ext cx="6671719" cy="383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PROSES PEMANFAATAN AI</a:t>
            </a:r>
          </a:p>
        </p:txBody>
      </p:sp>
      <p:sp>
        <p:nvSpPr>
          <p:cNvPr name="TextBox 7" id="7"/>
          <p:cNvSpPr txBox="true"/>
          <p:nvPr/>
        </p:nvSpPr>
        <p:spPr>
          <a:xfrm rot="0">
            <a:off x="9144000" y="4763477"/>
            <a:ext cx="6383953" cy="1222799"/>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Model AI diberi input berupa kumpulan besar teks ulasan (baik positif maupun negatif) dan diinstruksikan untuk menganalisis serta menyarikan alasan-alasan utama yang berulang di dalam teks tersebut.</a:t>
            </a:r>
          </a:p>
        </p:txBody>
      </p:sp>
      <p:sp>
        <p:nvSpPr>
          <p:cNvPr name="TextBox 8" id="8"/>
          <p:cNvSpPr txBox="true"/>
          <p:nvPr/>
        </p:nvSpPr>
        <p:spPr>
          <a:xfrm rot="0">
            <a:off x="5808141" y="6824475"/>
            <a:ext cx="6671719" cy="764282"/>
          </a:xfrm>
          <a:prstGeom prst="rect">
            <a:avLst/>
          </a:prstGeom>
        </p:spPr>
        <p:txBody>
          <a:bodyPr anchor="t" rtlCol="false" tIns="0" lIns="0" bIns="0" rIns="0">
            <a:spAutoFit/>
          </a:bodyPr>
          <a:lstStyle/>
          <a:p>
            <a:pPr algn="l">
              <a:lnSpc>
                <a:spcPts val="3024"/>
              </a:lnSpc>
            </a:pPr>
            <a:r>
              <a:rPr lang="en-US" b="true" sz="2160">
                <a:solidFill>
                  <a:srgbClr val="F8F7F2"/>
                </a:solidFill>
                <a:latin typeface="Neue Machina Ultra-Bold"/>
                <a:ea typeface="Neue Machina Ultra-Bold"/>
                <a:cs typeface="Neue Machina Ultra-Bold"/>
                <a:sym typeface="Neue Machina Ultra-Bold"/>
              </a:rPr>
              <a:t>NILAI TAMBAH DARI AI</a:t>
            </a:r>
          </a:p>
          <a:p>
            <a:pPr algn="l">
              <a:lnSpc>
                <a:spcPts val="3024"/>
              </a:lnSpc>
            </a:pPr>
          </a:p>
        </p:txBody>
      </p:sp>
      <p:sp>
        <p:nvSpPr>
          <p:cNvPr name="TextBox 9" id="9"/>
          <p:cNvSpPr txBox="true"/>
          <p:nvPr/>
        </p:nvSpPr>
        <p:spPr>
          <a:xfrm rot="0">
            <a:off x="5808141" y="7344377"/>
            <a:ext cx="6383953" cy="1832333"/>
          </a:xfrm>
          <a:prstGeom prst="rect">
            <a:avLst/>
          </a:prstGeom>
        </p:spPr>
        <p:txBody>
          <a:bodyPr anchor="t" rtlCol="false" tIns="0" lIns="0" bIns="0" rIns="0">
            <a:spAutoFit/>
          </a:bodyPr>
          <a:lstStyle/>
          <a:p>
            <a:pPr algn="l">
              <a:lnSpc>
                <a:spcPts val="2419"/>
              </a:lnSpc>
            </a:pPr>
            <a:r>
              <a:rPr lang="en-US" sz="1728">
                <a:solidFill>
                  <a:srgbClr val="F8F7F2"/>
                </a:solidFill>
                <a:latin typeface="Neue Machina"/>
                <a:ea typeface="Neue Machina"/>
                <a:cs typeface="Neue Machina"/>
                <a:sym typeface="Neue Machina"/>
              </a:rPr>
              <a:t>Pemanfaatan ini memungkinkan proyek untuk melampaui sekadar sentimen 'suka/tidak suka' dan menggali wawasan yang lebih dalam mengenai "mengapa" penonton memiliki persepsi tertentu, sehingga menghasilkan insight yang lebih kaya dan bermakna.</a:t>
            </a:r>
          </a:p>
        </p:txBody>
      </p:sp>
    </p:spTree>
  </p:cSld>
  <p:clrMapOvr>
    <a:masterClrMapping/>
  </p:clrMapOvr>
  <p:transition spd="med">
    <p:push dir="l"/>
  </p:transition>
</p:sld>
</file>

<file path=ppt/slides/slide13.xml><?xml version="1.0" encoding="utf-8"?>
<p:sld xmlns:p="http://schemas.openxmlformats.org/presentationml/2006/main" xmlns:a="http://schemas.openxmlformats.org/drawingml/2006/main">
  <p:cSld>
    <p:bg>
      <p:bgPr>
        <a:solidFill>
          <a:srgbClr val="F8F7F2"/>
        </a:solidFill>
      </p:bgPr>
    </p:bg>
    <p:spTree>
      <p:nvGrpSpPr>
        <p:cNvPr id="1" name=""/>
        <p:cNvGrpSpPr/>
        <p:nvPr/>
      </p:nvGrpSpPr>
      <p:grpSpPr>
        <a:xfrm>
          <a:off x="0" y="0"/>
          <a:ext cx="0" cy="0"/>
          <a:chOff x="0" y="0"/>
          <a:chExt cx="0" cy="0"/>
        </a:xfrm>
      </p:grpSpPr>
      <p:sp>
        <p:nvSpPr>
          <p:cNvPr name="TextBox 2" id="2"/>
          <p:cNvSpPr txBox="true"/>
          <p:nvPr/>
        </p:nvSpPr>
        <p:spPr>
          <a:xfrm rot="0">
            <a:off x="6214750" y="1529556"/>
            <a:ext cx="5858500" cy="6889767"/>
          </a:xfrm>
          <a:prstGeom prst="rect">
            <a:avLst/>
          </a:prstGeom>
        </p:spPr>
        <p:txBody>
          <a:bodyPr anchor="t" rtlCol="false" tIns="0" lIns="0" bIns="0" rIns="0">
            <a:spAutoFit/>
          </a:bodyPr>
          <a:lstStyle/>
          <a:p>
            <a:pPr algn="ctr">
              <a:lnSpc>
                <a:spcPts val="8819"/>
              </a:lnSpc>
            </a:pPr>
            <a:r>
              <a:rPr lang="en-US" sz="9187">
                <a:solidFill>
                  <a:srgbClr val="BC1823"/>
                </a:solidFill>
                <a:latin typeface="Perandory Condensed"/>
                <a:ea typeface="Perandory Condensed"/>
                <a:cs typeface="Perandory Condensed"/>
                <a:sym typeface="Perandory Condensed"/>
              </a:rPr>
              <a:t>“YOU'RE NEVER GOING TO LEARN SOMETHING AS PROFOUNDLY AS WHEN IT'S PURELY OUT OF CURIOSITY.”</a:t>
            </a:r>
          </a:p>
        </p:txBody>
      </p:sp>
      <p:sp>
        <p:nvSpPr>
          <p:cNvPr name="TextBox 3" id="3"/>
          <p:cNvSpPr txBox="true"/>
          <p:nvPr/>
        </p:nvSpPr>
        <p:spPr>
          <a:xfrm rot="0">
            <a:off x="7458935" y="8362173"/>
            <a:ext cx="3370130" cy="374950"/>
          </a:xfrm>
          <a:prstGeom prst="rect">
            <a:avLst/>
          </a:prstGeom>
        </p:spPr>
        <p:txBody>
          <a:bodyPr anchor="t" rtlCol="false" tIns="0" lIns="0" bIns="0" rIns="0">
            <a:spAutoFit/>
          </a:bodyPr>
          <a:lstStyle/>
          <a:p>
            <a:pPr algn="ctr">
              <a:lnSpc>
                <a:spcPts val="2954"/>
              </a:lnSpc>
              <a:spcBef>
                <a:spcPct val="0"/>
              </a:spcBef>
            </a:pPr>
            <a:r>
              <a:rPr lang="en-US" b="true" sz="2110">
                <a:solidFill>
                  <a:srgbClr val="BC1823"/>
                </a:solidFill>
                <a:latin typeface="Neue Machina Ultra-Bold"/>
                <a:ea typeface="Neue Machina Ultra-Bold"/>
                <a:cs typeface="Neue Machina Ultra-Bold"/>
                <a:sym typeface="Neue Machina Ultra-Bold"/>
              </a:rPr>
              <a:t>- CHRISTOPHER NOLAN</a:t>
            </a:r>
          </a:p>
        </p:txBody>
      </p:sp>
    </p:spTree>
  </p:cSld>
  <p:clrMapOvr>
    <a:masterClrMapping/>
  </p:clrMapOvr>
  <p:transition spd="med">
    <p:push dir="l"/>
  </p:transition>
</p:sld>
</file>

<file path=ppt/slides/slide2.xml><?xml version="1.0" encoding="utf-8"?>
<p:sld xmlns:p="http://schemas.openxmlformats.org/presentationml/2006/main" xmlns:a="http://schemas.openxmlformats.org/drawingml/2006/main">
  <p:cSld>
    <p:bg>
      <p:bgPr>
        <a:solidFill>
          <a:srgbClr val="BC1823"/>
        </a:solidFill>
      </p:bgPr>
    </p:bg>
    <p:spTree>
      <p:nvGrpSpPr>
        <p:cNvPr id="1" name=""/>
        <p:cNvGrpSpPr/>
        <p:nvPr/>
      </p:nvGrpSpPr>
      <p:grpSpPr>
        <a:xfrm>
          <a:off x="0" y="0"/>
          <a:ext cx="0" cy="0"/>
          <a:chOff x="0" y="0"/>
          <a:chExt cx="0" cy="0"/>
        </a:xfrm>
      </p:grpSpPr>
      <p:sp>
        <p:nvSpPr>
          <p:cNvPr name="TextBox 2" id="2"/>
          <p:cNvSpPr txBox="true"/>
          <p:nvPr/>
        </p:nvSpPr>
        <p:spPr>
          <a:xfrm rot="0">
            <a:off x="0" y="-735708"/>
            <a:ext cx="16072809" cy="4191619"/>
          </a:xfrm>
          <a:prstGeom prst="rect">
            <a:avLst/>
          </a:prstGeom>
        </p:spPr>
        <p:txBody>
          <a:bodyPr anchor="t" rtlCol="false" tIns="0" lIns="0" bIns="0" rIns="0">
            <a:spAutoFit/>
          </a:bodyPr>
          <a:lstStyle/>
          <a:p>
            <a:pPr algn="ctr">
              <a:lnSpc>
                <a:spcPts val="31148"/>
              </a:lnSpc>
            </a:pPr>
            <a:r>
              <a:rPr lang="en-US" sz="25531">
                <a:solidFill>
                  <a:srgbClr val="F8F7F2"/>
                </a:solidFill>
                <a:latin typeface="Perandory Condensed"/>
                <a:ea typeface="Perandory Condensed"/>
                <a:cs typeface="Perandory Condensed"/>
                <a:sym typeface="Perandory Condensed"/>
              </a:rPr>
              <a:t>RAW DATASET LINK</a:t>
            </a:r>
          </a:p>
        </p:txBody>
      </p:sp>
      <p:sp>
        <p:nvSpPr>
          <p:cNvPr name="TextBox 3" id="3"/>
          <p:cNvSpPr txBox="true"/>
          <p:nvPr/>
        </p:nvSpPr>
        <p:spPr>
          <a:xfrm rot="0">
            <a:off x="1028700" y="4340126"/>
            <a:ext cx="15044109" cy="1860430"/>
          </a:xfrm>
          <a:prstGeom prst="rect">
            <a:avLst/>
          </a:prstGeom>
        </p:spPr>
        <p:txBody>
          <a:bodyPr anchor="t" rtlCol="false" tIns="0" lIns="0" bIns="0" rIns="0">
            <a:spAutoFit/>
          </a:bodyPr>
          <a:lstStyle/>
          <a:p>
            <a:pPr algn="just">
              <a:lnSpc>
                <a:spcPts val="2963"/>
              </a:lnSpc>
              <a:spcBef>
                <a:spcPct val="0"/>
              </a:spcBef>
            </a:pPr>
            <a:r>
              <a:rPr lang="en-US" sz="2116">
                <a:solidFill>
                  <a:srgbClr val="F8F7F2"/>
                </a:solidFill>
                <a:latin typeface="Neue Machina"/>
                <a:ea typeface="Neue Machina"/>
                <a:cs typeface="Neue Machina"/>
                <a:sym typeface="Neue Machina"/>
              </a:rPr>
              <a:t>DATASET: IMDB DATASET OF 50K MOVIE REVIEWS</a:t>
            </a:r>
          </a:p>
          <a:p>
            <a:pPr algn="just">
              <a:lnSpc>
                <a:spcPts val="2963"/>
              </a:lnSpc>
              <a:spcBef>
                <a:spcPct val="0"/>
              </a:spcBef>
            </a:pPr>
            <a:r>
              <a:rPr lang="en-US" sz="2116">
                <a:solidFill>
                  <a:srgbClr val="F8F7F2"/>
                </a:solidFill>
                <a:latin typeface="Neue Machina"/>
                <a:ea typeface="Neue Machina"/>
                <a:cs typeface="Neue Machina"/>
                <a:sym typeface="Neue Machina"/>
              </a:rPr>
              <a:t>LINK: HTTPS://WWW.KAGGLE.COM/DATASETS/LAKSHMI25NPATHI/IMDB-DATASET-OF-50K-MOVIE-REVIEWS</a:t>
            </a:r>
          </a:p>
          <a:p>
            <a:pPr algn="just">
              <a:lnSpc>
                <a:spcPts val="2963"/>
              </a:lnSpc>
              <a:spcBef>
                <a:spcPct val="0"/>
              </a:spcBef>
            </a:pPr>
            <a:r>
              <a:rPr lang="en-US" sz="2116">
                <a:solidFill>
                  <a:srgbClr val="F8F7F2"/>
                </a:solidFill>
                <a:latin typeface="Neue Machina"/>
                <a:ea typeface="Neue Machina"/>
                <a:cs typeface="Neue Machina"/>
                <a:sym typeface="Neue Machina"/>
              </a:rPr>
              <a:t>SUMBER: KAGGLE</a:t>
            </a:r>
          </a:p>
          <a:p>
            <a:pPr algn="just">
              <a:lnSpc>
                <a:spcPts val="2963"/>
              </a:lnSpc>
              <a:spcBef>
                <a:spcPct val="0"/>
              </a:spcBef>
            </a:pPr>
            <a:r>
              <a:rPr lang="en-US" sz="2116">
                <a:solidFill>
                  <a:srgbClr val="F8F7F2"/>
                </a:solidFill>
                <a:latin typeface="Neue Machina"/>
                <a:ea typeface="Neue Machina"/>
                <a:cs typeface="Neue Machina"/>
                <a:sym typeface="Neue Machina"/>
              </a:rPr>
              <a:t>DESKRIPSI: DATASET PUBLIK INI BERISI 50.000 ULASAN FILM DARI SITUS IMDB, LENGKAP DENGAN LABEL SENTIMEN 'POSITIF' ATAU 'NEGATIF'.</a:t>
            </a:r>
          </a:p>
        </p:txBody>
      </p:sp>
    </p:spTree>
  </p:cSld>
  <p:clrMapOvr>
    <a:masterClrMapping/>
  </p:clrMapOvr>
  <p:transition spd="med">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6981636" y="3789077"/>
            <a:ext cx="4320248" cy="5838875"/>
            <a:chOff x="0" y="0"/>
            <a:chExt cx="915474" cy="1237275"/>
          </a:xfrm>
        </p:grpSpPr>
        <p:sp>
          <p:nvSpPr>
            <p:cNvPr name="Freeform 3" id="3"/>
            <p:cNvSpPr/>
            <p:nvPr/>
          </p:nvSpPr>
          <p:spPr>
            <a:xfrm flipH="false" flipV="false" rot="0">
              <a:off x="0" y="0"/>
              <a:ext cx="915474" cy="1237275"/>
            </a:xfrm>
            <a:custGeom>
              <a:avLst/>
              <a:gdLst/>
              <a:ahLst/>
              <a:cxnLst/>
              <a:rect r="r" b="b" t="t" l="l"/>
              <a:pathLst>
                <a:path h="1237275" w="915474">
                  <a:moveTo>
                    <a:pt x="0" y="0"/>
                  </a:moveTo>
                  <a:lnTo>
                    <a:pt x="915474" y="0"/>
                  </a:lnTo>
                  <a:lnTo>
                    <a:pt x="915474" y="1237275"/>
                  </a:lnTo>
                  <a:lnTo>
                    <a:pt x="0" y="1237275"/>
                  </a:lnTo>
                  <a:close/>
                </a:path>
              </a:pathLst>
            </a:custGeom>
            <a:blipFill>
              <a:blip r:embed="rId2"/>
              <a:stretch>
                <a:fillRect l="-47510" t="0" r="-55342" b="0"/>
              </a:stretch>
            </a:blipFill>
            <a:ln cap="sq">
              <a:noFill/>
              <a:prstDash val="solid"/>
              <a:miter/>
            </a:ln>
          </p:spPr>
        </p:sp>
      </p:grpSp>
      <p:grpSp>
        <p:nvGrpSpPr>
          <p:cNvPr name="Group 4" id="4"/>
          <p:cNvGrpSpPr/>
          <p:nvPr/>
        </p:nvGrpSpPr>
        <p:grpSpPr>
          <a:xfrm rot="0">
            <a:off x="11906439" y="3789077"/>
            <a:ext cx="3943413" cy="5838875"/>
            <a:chOff x="0" y="0"/>
            <a:chExt cx="835621" cy="1237275"/>
          </a:xfrm>
        </p:grpSpPr>
        <p:sp>
          <p:nvSpPr>
            <p:cNvPr name="Freeform 5" id="5"/>
            <p:cNvSpPr/>
            <p:nvPr/>
          </p:nvSpPr>
          <p:spPr>
            <a:xfrm flipH="false" flipV="false" rot="0">
              <a:off x="0" y="0"/>
              <a:ext cx="835621" cy="1237275"/>
            </a:xfrm>
            <a:custGeom>
              <a:avLst/>
              <a:gdLst/>
              <a:ahLst/>
              <a:cxnLst/>
              <a:rect r="r" b="b" t="t" l="l"/>
              <a:pathLst>
                <a:path h="1237275" w="835621">
                  <a:moveTo>
                    <a:pt x="0" y="0"/>
                  </a:moveTo>
                  <a:lnTo>
                    <a:pt x="835621" y="0"/>
                  </a:lnTo>
                  <a:lnTo>
                    <a:pt x="835621" y="1237275"/>
                  </a:lnTo>
                  <a:lnTo>
                    <a:pt x="0" y="1237275"/>
                  </a:lnTo>
                  <a:close/>
                </a:path>
              </a:pathLst>
            </a:custGeom>
            <a:blipFill>
              <a:blip r:embed="rId3"/>
              <a:stretch>
                <a:fillRect l="-61959" t="0" r="-61959" b="0"/>
              </a:stretch>
            </a:blipFill>
            <a:ln cap="sq">
              <a:noFill/>
              <a:prstDash val="solid"/>
              <a:miter/>
            </a:ln>
          </p:spPr>
        </p:sp>
      </p:grpSp>
      <p:grpSp>
        <p:nvGrpSpPr>
          <p:cNvPr name="Group 6" id="6"/>
          <p:cNvGrpSpPr/>
          <p:nvPr/>
        </p:nvGrpSpPr>
        <p:grpSpPr>
          <a:xfrm rot="0">
            <a:off x="2607329" y="3789077"/>
            <a:ext cx="3774232" cy="5838875"/>
            <a:chOff x="0" y="0"/>
            <a:chExt cx="799771" cy="1237275"/>
          </a:xfrm>
        </p:grpSpPr>
        <p:sp>
          <p:nvSpPr>
            <p:cNvPr name="Freeform 7" id="7"/>
            <p:cNvSpPr/>
            <p:nvPr/>
          </p:nvSpPr>
          <p:spPr>
            <a:xfrm flipH="false" flipV="false" rot="0">
              <a:off x="0" y="0"/>
              <a:ext cx="799771" cy="1237275"/>
            </a:xfrm>
            <a:custGeom>
              <a:avLst/>
              <a:gdLst/>
              <a:ahLst/>
              <a:cxnLst/>
              <a:rect r="r" b="b" t="t" l="l"/>
              <a:pathLst>
                <a:path h="1237275" w="799771">
                  <a:moveTo>
                    <a:pt x="0" y="0"/>
                  </a:moveTo>
                  <a:lnTo>
                    <a:pt x="799771" y="0"/>
                  </a:lnTo>
                  <a:lnTo>
                    <a:pt x="799771" y="1237275"/>
                  </a:lnTo>
                  <a:lnTo>
                    <a:pt x="0" y="1237275"/>
                  </a:lnTo>
                  <a:close/>
                </a:path>
              </a:pathLst>
            </a:custGeom>
            <a:blipFill>
              <a:blip r:embed="rId4"/>
              <a:stretch>
                <a:fillRect l="-77226" t="0" r="-67364" b="0"/>
              </a:stretch>
            </a:blipFill>
            <a:ln cap="sq">
              <a:noFill/>
              <a:prstDash val="solid"/>
              <a:miter/>
            </a:ln>
          </p:spPr>
        </p:sp>
      </p:grpSp>
      <p:sp>
        <p:nvSpPr>
          <p:cNvPr name="TextBox 8" id="8"/>
          <p:cNvSpPr txBox="true"/>
          <p:nvPr/>
        </p:nvSpPr>
        <p:spPr>
          <a:xfrm rot="0">
            <a:off x="-214158" y="994143"/>
            <a:ext cx="18739802" cy="4469143"/>
          </a:xfrm>
          <a:prstGeom prst="rect">
            <a:avLst/>
          </a:prstGeom>
        </p:spPr>
        <p:txBody>
          <a:bodyPr anchor="t" rtlCol="false" tIns="0" lIns="0" bIns="0" rIns="0">
            <a:spAutoFit/>
          </a:bodyPr>
          <a:lstStyle/>
          <a:p>
            <a:pPr algn="ctr">
              <a:lnSpc>
                <a:spcPts val="33297"/>
              </a:lnSpc>
            </a:pPr>
            <a:r>
              <a:rPr lang="en-US" sz="27293">
                <a:solidFill>
                  <a:srgbClr val="BC1823"/>
                </a:solidFill>
                <a:latin typeface="Perandory Condensed"/>
                <a:ea typeface="Perandory Condensed"/>
                <a:cs typeface="Perandory Condensed"/>
                <a:sym typeface="Perandory Condensed"/>
              </a:rPr>
              <a:t>CHRISTOPHER NOLAN</a:t>
            </a:r>
          </a:p>
        </p:txBody>
      </p:sp>
      <p:sp>
        <p:nvSpPr>
          <p:cNvPr name="TextBox 9" id="9"/>
          <p:cNvSpPr txBox="true"/>
          <p:nvPr/>
        </p:nvSpPr>
        <p:spPr>
          <a:xfrm rot="0">
            <a:off x="8378934" y="914400"/>
            <a:ext cx="1530132" cy="668494"/>
          </a:xfrm>
          <a:prstGeom prst="rect">
            <a:avLst/>
          </a:prstGeom>
        </p:spPr>
        <p:txBody>
          <a:bodyPr anchor="t" rtlCol="false" tIns="0" lIns="0" bIns="0" rIns="0">
            <a:spAutoFit/>
          </a:bodyPr>
          <a:lstStyle/>
          <a:p>
            <a:pPr algn="ctr">
              <a:lnSpc>
                <a:spcPts val="5155"/>
              </a:lnSpc>
            </a:pPr>
            <a:r>
              <a:rPr lang="en-US" sz="3682">
                <a:solidFill>
                  <a:srgbClr val="BC1823"/>
                </a:solidFill>
                <a:latin typeface="Perandory Condensed"/>
                <a:ea typeface="Perandory Condensed"/>
                <a:cs typeface="Perandory Condensed"/>
                <a:sym typeface="Perandory Condensed"/>
              </a:rPr>
              <a:t>MEET</a:t>
            </a:r>
          </a:p>
        </p:txBody>
      </p:sp>
    </p:spTree>
  </p:cSld>
  <p:clrMapOvr>
    <a:masterClrMapping/>
  </p:clrMapOvr>
  <p:transition spd="med">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596038" y="2114185"/>
            <a:ext cx="3943413" cy="5838875"/>
            <a:chOff x="0" y="0"/>
            <a:chExt cx="835621" cy="1237275"/>
          </a:xfrm>
        </p:grpSpPr>
        <p:sp>
          <p:nvSpPr>
            <p:cNvPr name="Freeform 3" id="3"/>
            <p:cNvSpPr/>
            <p:nvPr/>
          </p:nvSpPr>
          <p:spPr>
            <a:xfrm flipH="false" flipV="false" rot="0">
              <a:off x="0" y="0"/>
              <a:ext cx="835621" cy="1237275"/>
            </a:xfrm>
            <a:custGeom>
              <a:avLst/>
              <a:gdLst/>
              <a:ahLst/>
              <a:cxnLst/>
              <a:rect r="r" b="b" t="t" l="l"/>
              <a:pathLst>
                <a:path h="1237275" w="835621">
                  <a:moveTo>
                    <a:pt x="0" y="0"/>
                  </a:moveTo>
                  <a:lnTo>
                    <a:pt x="835621" y="0"/>
                  </a:lnTo>
                  <a:lnTo>
                    <a:pt x="835621" y="1237275"/>
                  </a:lnTo>
                  <a:lnTo>
                    <a:pt x="0" y="1237275"/>
                  </a:lnTo>
                  <a:close/>
                </a:path>
              </a:pathLst>
            </a:custGeom>
            <a:blipFill>
              <a:blip r:embed="rId2"/>
              <a:stretch>
                <a:fillRect l="-61959" t="0" r="-61959" b="0"/>
              </a:stretch>
            </a:blipFill>
            <a:ln cap="sq">
              <a:noFill/>
              <a:prstDash val="solid"/>
              <a:miter/>
            </a:ln>
          </p:spPr>
        </p:sp>
      </p:grpSp>
      <p:sp>
        <p:nvSpPr>
          <p:cNvPr name="TextBox 4" id="4"/>
          <p:cNvSpPr txBox="true"/>
          <p:nvPr/>
        </p:nvSpPr>
        <p:spPr>
          <a:xfrm rot="0">
            <a:off x="-1104554" y="-1315169"/>
            <a:ext cx="20470624" cy="5170497"/>
          </a:xfrm>
          <a:prstGeom prst="rect">
            <a:avLst/>
          </a:prstGeom>
        </p:spPr>
        <p:txBody>
          <a:bodyPr anchor="t" rtlCol="false" tIns="0" lIns="0" bIns="0" rIns="0">
            <a:spAutoFit/>
          </a:bodyPr>
          <a:lstStyle/>
          <a:p>
            <a:pPr algn="ctr">
              <a:lnSpc>
                <a:spcPts val="40392"/>
              </a:lnSpc>
            </a:pPr>
            <a:r>
              <a:rPr lang="en-US" sz="28851">
                <a:solidFill>
                  <a:srgbClr val="BC1823"/>
                </a:solidFill>
                <a:latin typeface="Perandory Condensed"/>
                <a:ea typeface="Perandory Condensed"/>
                <a:cs typeface="Perandory Condensed"/>
                <a:sym typeface="Perandory Condensed"/>
              </a:rPr>
              <a:t>PROJECT OVERVIEW</a:t>
            </a:r>
          </a:p>
        </p:txBody>
      </p:sp>
      <p:sp>
        <p:nvSpPr>
          <p:cNvPr name="TextBox 5" id="5"/>
          <p:cNvSpPr txBox="true"/>
          <p:nvPr/>
        </p:nvSpPr>
        <p:spPr>
          <a:xfrm rot="0">
            <a:off x="4973922" y="3807703"/>
            <a:ext cx="11939812" cy="1486664"/>
          </a:xfrm>
          <a:prstGeom prst="rect">
            <a:avLst/>
          </a:prstGeom>
        </p:spPr>
        <p:txBody>
          <a:bodyPr anchor="t" rtlCol="false" tIns="0" lIns="0" bIns="0" rIns="0">
            <a:spAutoFit/>
          </a:bodyPr>
          <a:lstStyle/>
          <a:p>
            <a:pPr algn="just">
              <a:lnSpc>
                <a:spcPts val="2351"/>
              </a:lnSpc>
              <a:spcBef>
                <a:spcPct val="0"/>
              </a:spcBef>
            </a:pPr>
            <a:r>
              <a:rPr lang="en-US" sz="1679">
                <a:solidFill>
                  <a:srgbClr val="BC1823"/>
                </a:solidFill>
                <a:latin typeface="Neue Machina"/>
                <a:ea typeface="Neue Machina"/>
                <a:cs typeface="Neue Machina"/>
                <a:sym typeface="Neue Machina"/>
              </a:rPr>
              <a:t>CHRISTOPHER NOLAN ADALAH SALAH SATU SUTRADARA PALING BERPENGARUH DI ERA MODERN, DIKENAL DENGAN GAYA PENCERITAAN YANG KOMPLEKS DAN VISUAL YANG MEGAH. NAMUN, KARYANYA SERINGKALI MEMECAH BELAH OPINI PUBLIK, MENCIPTAKAN SEBUAH PERTANYAAN YANG RELEVAN: </a:t>
            </a:r>
            <a:r>
              <a:rPr lang="en-US" b="true" sz="1679">
                <a:solidFill>
                  <a:srgbClr val="BC1823"/>
                </a:solidFill>
                <a:latin typeface="Neue Machina Ultra-Bold"/>
                <a:ea typeface="Neue Machina Ultra-Bold"/>
                <a:cs typeface="Neue Machina Ultra-Bold"/>
                <a:sym typeface="Neue Machina Ultra-Bold"/>
              </a:rPr>
              <a:t>ELEMEN-ELEMEN SPESIFIK APA DALAM GAYA PENYUTRADARAANNYA YANG MENJADI INTI DARI PUJIAN SEKALIGUS KRITIK DARI PARA PENONTON?</a:t>
            </a:r>
          </a:p>
        </p:txBody>
      </p:sp>
      <p:sp>
        <p:nvSpPr>
          <p:cNvPr name="TextBox 6" id="6"/>
          <p:cNvSpPr txBox="true"/>
          <p:nvPr/>
        </p:nvSpPr>
        <p:spPr>
          <a:xfrm rot="0">
            <a:off x="4973922" y="5400696"/>
            <a:ext cx="11939812" cy="1190322"/>
          </a:xfrm>
          <a:prstGeom prst="rect">
            <a:avLst/>
          </a:prstGeom>
        </p:spPr>
        <p:txBody>
          <a:bodyPr anchor="t" rtlCol="false" tIns="0" lIns="0" bIns="0" rIns="0">
            <a:spAutoFit/>
          </a:bodyPr>
          <a:lstStyle/>
          <a:p>
            <a:pPr algn="just">
              <a:lnSpc>
                <a:spcPts val="2351"/>
              </a:lnSpc>
              <a:spcBef>
                <a:spcPct val="0"/>
              </a:spcBef>
            </a:pPr>
            <a:r>
              <a:rPr lang="en-US" sz="1679">
                <a:solidFill>
                  <a:srgbClr val="BC1823"/>
                </a:solidFill>
                <a:latin typeface="Neue Machina"/>
                <a:ea typeface="Neue Machina"/>
                <a:cs typeface="Neue Machina"/>
                <a:sym typeface="Neue Machina"/>
              </a:rPr>
              <a:t>P</a:t>
            </a:r>
            <a:r>
              <a:rPr lang="en-US" sz="1679">
                <a:solidFill>
                  <a:srgbClr val="BC1823"/>
                </a:solidFill>
                <a:latin typeface="Neue Machina"/>
                <a:ea typeface="Neue Machina"/>
                <a:cs typeface="Neue Machina"/>
                <a:sym typeface="Neue Machina"/>
              </a:rPr>
              <a:t>ROYEK INI BERTUJUAN UNTUK MENJAWAB PERTANYAAN TERSEBUT DENGAN MENGANALISIS SENTIMEN DAN TEMA DARI ULASAN FILM YANG TERSEDIA SECARA PUBLIK. DENGAN MEMANFAATKAN DATASET IMDB YANG BERISI PULUHAN RIBU ULASAN, PROYEK INI MENGGUNAKAN PENDEKATAN YANG DIBANTU OLEH AI UNTUK MENGGALI WAWASAN YANG BERMAKNA.</a:t>
            </a:r>
          </a:p>
        </p:txBody>
      </p:sp>
      <p:sp>
        <p:nvSpPr>
          <p:cNvPr name="TextBox 7" id="7"/>
          <p:cNvSpPr txBox="true"/>
          <p:nvPr/>
        </p:nvSpPr>
        <p:spPr>
          <a:xfrm rot="0">
            <a:off x="4973922" y="6696710"/>
            <a:ext cx="11939812" cy="2672031"/>
          </a:xfrm>
          <a:prstGeom prst="rect">
            <a:avLst/>
          </a:prstGeom>
        </p:spPr>
        <p:txBody>
          <a:bodyPr anchor="t" rtlCol="false" tIns="0" lIns="0" bIns="0" rIns="0">
            <a:spAutoFit/>
          </a:bodyPr>
          <a:lstStyle/>
          <a:p>
            <a:pPr algn="just">
              <a:lnSpc>
                <a:spcPts val="2351"/>
              </a:lnSpc>
              <a:spcBef>
                <a:spcPct val="0"/>
              </a:spcBef>
            </a:pPr>
            <a:r>
              <a:rPr lang="en-US" sz="1679">
                <a:solidFill>
                  <a:srgbClr val="BC1823"/>
                </a:solidFill>
                <a:latin typeface="Neue Machina"/>
                <a:ea typeface="Neue Machina"/>
                <a:cs typeface="Neue Machina"/>
                <a:sym typeface="Neue Machina"/>
              </a:rPr>
              <a:t>PEND</a:t>
            </a:r>
            <a:r>
              <a:rPr lang="en-US" sz="1679">
                <a:solidFill>
                  <a:srgbClr val="BC1823"/>
                </a:solidFill>
                <a:latin typeface="Neue Machina"/>
                <a:ea typeface="Neue Machina"/>
                <a:cs typeface="Neue Machina"/>
                <a:sym typeface="Neue Machina"/>
              </a:rPr>
              <a:t>EKATAN ANALISIS DILAKUKAN SECARA SISTEMATIS:</a:t>
            </a:r>
          </a:p>
          <a:p>
            <a:pPr algn="just">
              <a:lnSpc>
                <a:spcPts val="2351"/>
              </a:lnSpc>
              <a:spcBef>
                <a:spcPct val="0"/>
              </a:spcBef>
            </a:pPr>
          </a:p>
          <a:p>
            <a:pPr algn="just">
              <a:lnSpc>
                <a:spcPts val="2351"/>
              </a:lnSpc>
              <a:spcBef>
                <a:spcPct val="0"/>
              </a:spcBef>
            </a:pPr>
            <a:r>
              <a:rPr lang="en-US" b="true" sz="1679">
                <a:solidFill>
                  <a:srgbClr val="BC1823"/>
                </a:solidFill>
                <a:latin typeface="Neue Machina Ultra-Bold"/>
                <a:ea typeface="Neue Machina Ultra-Bold"/>
                <a:cs typeface="Neue Machina Ultra-Bold"/>
                <a:sym typeface="Neue Machina Ultra-Bold"/>
              </a:rPr>
              <a:t>PERTAMA,</a:t>
            </a:r>
            <a:r>
              <a:rPr lang="en-US" sz="1679">
                <a:solidFill>
                  <a:srgbClr val="BC1823"/>
                </a:solidFill>
                <a:latin typeface="Neue Machina"/>
                <a:ea typeface="Neue Machina"/>
                <a:cs typeface="Neue Machina"/>
                <a:sym typeface="Neue Machina"/>
              </a:rPr>
              <a:t> MENYARING ULASAN YANG SECARA SPESIFIK MEMBAHAS KARYA NOLAN. LALU, MEMISAHKAN ULASAN TERSEBUT BERDASARKAN SENTIMEN POSITIF DAN NEGATIF.</a:t>
            </a:r>
          </a:p>
          <a:p>
            <a:pPr algn="just">
              <a:lnSpc>
                <a:spcPts val="2351"/>
              </a:lnSpc>
              <a:spcBef>
                <a:spcPct val="0"/>
              </a:spcBef>
            </a:pPr>
            <a:r>
              <a:rPr lang="en-US" b="true" sz="1679">
                <a:solidFill>
                  <a:srgbClr val="BC1823"/>
                </a:solidFill>
                <a:latin typeface="Neue Machina Ultra-Bold"/>
                <a:ea typeface="Neue Machina Ultra-Bold"/>
                <a:cs typeface="Neue Machina Ultra-Bold"/>
                <a:sym typeface="Neue Machina Ultra-Bold"/>
              </a:rPr>
              <a:t>KEDUA,</a:t>
            </a:r>
            <a:r>
              <a:rPr lang="en-US" sz="1679">
                <a:solidFill>
                  <a:srgbClr val="BC1823"/>
                </a:solidFill>
                <a:latin typeface="Neue Machina"/>
                <a:ea typeface="Neue Machina"/>
                <a:cs typeface="Neue Machina"/>
                <a:sym typeface="Neue Machina"/>
              </a:rPr>
              <a:t> SEBUAH LARGE LANGUAGE MODEL (LLM) DIGUNAKAN UNTUK MELAKUKAN ANALISIS DAN PERINGKASAN TEMATIK PADA KEDUA KELOMPOK DATA TERSEBUT. TUJUANNYA ADALAH UNTUK MENGEKSTRAK DAN MENYAJIKAN TEMA-TEMA UTAMA YANG SECARA KONSISTEN DIPUJI DAN DIKRITIK, SEHINGGA MEMBERIKAN PEMAHAMAN YANG LEBIH DALAM MENGENAI PERSEPSI PUBLIK TERHADAP GAYA KHAS CHRISTOPHER NOLAN.</a:t>
            </a:r>
          </a:p>
        </p:txBody>
      </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1823"/>
        </a:solidFill>
      </p:bgPr>
    </p:bg>
    <p:spTree>
      <p:nvGrpSpPr>
        <p:cNvPr id="1" name=""/>
        <p:cNvGrpSpPr/>
        <p:nvPr/>
      </p:nvGrpSpPr>
      <p:grpSpPr>
        <a:xfrm>
          <a:off x="0" y="0"/>
          <a:ext cx="0" cy="0"/>
          <a:chOff x="0" y="0"/>
          <a:chExt cx="0" cy="0"/>
        </a:xfrm>
      </p:grpSpPr>
      <p:grpSp>
        <p:nvGrpSpPr>
          <p:cNvPr name="Group 2" id="2"/>
          <p:cNvGrpSpPr/>
          <p:nvPr/>
        </p:nvGrpSpPr>
        <p:grpSpPr>
          <a:xfrm rot="0">
            <a:off x="15387015" y="0"/>
            <a:ext cx="2900985" cy="10287000"/>
            <a:chOff x="0" y="0"/>
            <a:chExt cx="449439" cy="1593725"/>
          </a:xfrm>
        </p:grpSpPr>
        <p:sp>
          <p:nvSpPr>
            <p:cNvPr name="Freeform 3" id="3"/>
            <p:cNvSpPr/>
            <p:nvPr/>
          </p:nvSpPr>
          <p:spPr>
            <a:xfrm flipH="false" flipV="false" rot="0">
              <a:off x="0" y="0"/>
              <a:ext cx="449439" cy="1593725"/>
            </a:xfrm>
            <a:custGeom>
              <a:avLst/>
              <a:gdLst/>
              <a:ahLst/>
              <a:cxnLst/>
              <a:rect r="r" b="b" t="t" l="l"/>
              <a:pathLst>
                <a:path h="1593725" w="449439">
                  <a:moveTo>
                    <a:pt x="0" y="0"/>
                  </a:moveTo>
                  <a:lnTo>
                    <a:pt x="449439" y="0"/>
                  </a:lnTo>
                  <a:lnTo>
                    <a:pt x="449439" y="1593725"/>
                  </a:lnTo>
                  <a:lnTo>
                    <a:pt x="0" y="1593725"/>
                  </a:lnTo>
                  <a:close/>
                </a:path>
              </a:pathLst>
            </a:custGeom>
            <a:blipFill>
              <a:blip r:embed="rId2"/>
              <a:stretch>
                <a:fillRect l="-287021" t="0" r="-246198" b="0"/>
              </a:stretch>
            </a:blipFill>
          </p:spPr>
        </p:sp>
      </p:grpSp>
      <p:sp>
        <p:nvSpPr>
          <p:cNvPr name="TextBox 4" id="4"/>
          <p:cNvSpPr txBox="true"/>
          <p:nvPr/>
        </p:nvSpPr>
        <p:spPr>
          <a:xfrm rot="0">
            <a:off x="-47625" y="-1203808"/>
            <a:ext cx="17795211" cy="6347308"/>
          </a:xfrm>
          <a:prstGeom prst="rect">
            <a:avLst/>
          </a:prstGeom>
        </p:spPr>
        <p:txBody>
          <a:bodyPr anchor="t" rtlCol="false" tIns="0" lIns="0" bIns="0" rIns="0">
            <a:spAutoFit/>
          </a:bodyPr>
          <a:lstStyle/>
          <a:p>
            <a:pPr algn="l">
              <a:lnSpc>
                <a:spcPts val="47237"/>
              </a:lnSpc>
            </a:pPr>
            <a:r>
              <a:rPr lang="en-US" sz="38719">
                <a:solidFill>
                  <a:srgbClr val="F8F7F2"/>
                </a:solidFill>
                <a:latin typeface="Perandory Condensed"/>
                <a:ea typeface="Perandory Condensed"/>
                <a:cs typeface="Perandory Condensed"/>
                <a:sym typeface="Perandory Condensed"/>
              </a:rPr>
              <a:t>TIMELINE</a:t>
            </a:r>
          </a:p>
        </p:txBody>
      </p:sp>
      <p:sp>
        <p:nvSpPr>
          <p:cNvPr name="TextBox 5" id="5"/>
          <p:cNvSpPr txBox="true"/>
          <p:nvPr/>
        </p:nvSpPr>
        <p:spPr>
          <a:xfrm rot="0">
            <a:off x="705428" y="3718681"/>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1970</a:t>
            </a:r>
          </a:p>
        </p:txBody>
      </p:sp>
      <p:sp>
        <p:nvSpPr>
          <p:cNvPr name="TextBox 6" id="6"/>
          <p:cNvSpPr txBox="true"/>
          <p:nvPr/>
        </p:nvSpPr>
        <p:spPr>
          <a:xfrm rot="0">
            <a:off x="705428" y="4228536"/>
            <a:ext cx="4820270" cy="231068"/>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CHRISTOPHER EDWARD NOLAN LAHIR DI LONDON.</a:t>
            </a:r>
          </a:p>
        </p:txBody>
      </p:sp>
      <p:sp>
        <p:nvSpPr>
          <p:cNvPr name="TextBox 7" id="7"/>
          <p:cNvSpPr txBox="true"/>
          <p:nvPr/>
        </p:nvSpPr>
        <p:spPr>
          <a:xfrm rot="0">
            <a:off x="705428" y="4567588"/>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1998</a:t>
            </a:r>
          </a:p>
        </p:txBody>
      </p:sp>
      <p:sp>
        <p:nvSpPr>
          <p:cNvPr name="TextBox 8" id="8"/>
          <p:cNvSpPr txBox="true"/>
          <p:nvPr/>
        </p:nvSpPr>
        <p:spPr>
          <a:xfrm rot="0">
            <a:off x="705428" y="5077443"/>
            <a:ext cx="6212974" cy="231068"/>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MENYUTRADARAI FILM LAYAR LEBAR DEBUTNYA, FOLLOWING.</a:t>
            </a:r>
          </a:p>
        </p:txBody>
      </p:sp>
      <p:sp>
        <p:nvSpPr>
          <p:cNvPr name="TextBox 9" id="9"/>
          <p:cNvSpPr txBox="true"/>
          <p:nvPr/>
        </p:nvSpPr>
        <p:spPr>
          <a:xfrm rot="0">
            <a:off x="705428" y="5416495"/>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2000</a:t>
            </a:r>
          </a:p>
        </p:txBody>
      </p:sp>
      <p:sp>
        <p:nvSpPr>
          <p:cNvPr name="TextBox 10" id="10"/>
          <p:cNvSpPr txBox="true"/>
          <p:nvPr/>
        </p:nvSpPr>
        <p:spPr>
          <a:xfrm rot="0">
            <a:off x="705428" y="5926350"/>
            <a:ext cx="5164052"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FILM TEROBOSAN NOLAN, MEMENTO, TAYANG PERDANA DI FESTIVAL FILM VENICE.</a:t>
            </a:r>
          </a:p>
        </p:txBody>
      </p:sp>
      <p:sp>
        <p:nvSpPr>
          <p:cNvPr name="TextBox 11" id="11"/>
          <p:cNvSpPr txBox="true"/>
          <p:nvPr/>
        </p:nvSpPr>
        <p:spPr>
          <a:xfrm rot="0">
            <a:off x="705428" y="6502358"/>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2002</a:t>
            </a:r>
          </a:p>
        </p:txBody>
      </p:sp>
      <p:sp>
        <p:nvSpPr>
          <p:cNvPr name="TextBox 12" id="12"/>
          <p:cNvSpPr txBox="true"/>
          <p:nvPr/>
        </p:nvSpPr>
        <p:spPr>
          <a:xfrm rot="0">
            <a:off x="705428" y="7012213"/>
            <a:ext cx="5164052"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MENYUTRADARAI PEMBUATAN ULANG FILM THRILLER NORWEGIA, INSOMNIA.</a:t>
            </a:r>
          </a:p>
        </p:txBody>
      </p:sp>
      <p:sp>
        <p:nvSpPr>
          <p:cNvPr name="TextBox 13" id="13"/>
          <p:cNvSpPr txBox="true"/>
          <p:nvPr/>
        </p:nvSpPr>
        <p:spPr>
          <a:xfrm rot="0">
            <a:off x="705428" y="7588220"/>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2005</a:t>
            </a:r>
          </a:p>
        </p:txBody>
      </p:sp>
      <p:sp>
        <p:nvSpPr>
          <p:cNvPr name="TextBox 14" id="14"/>
          <p:cNvSpPr txBox="true"/>
          <p:nvPr/>
        </p:nvSpPr>
        <p:spPr>
          <a:xfrm rot="0">
            <a:off x="705428" y="8098076"/>
            <a:ext cx="5164052"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MEMULAI KEMBALI FRANCHISE BATMAN DENGAN BATMAN BEGINS.</a:t>
            </a:r>
          </a:p>
        </p:txBody>
      </p:sp>
      <p:sp>
        <p:nvSpPr>
          <p:cNvPr name="TextBox 15" id="15"/>
          <p:cNvSpPr txBox="true"/>
          <p:nvPr/>
        </p:nvSpPr>
        <p:spPr>
          <a:xfrm rot="0">
            <a:off x="705428" y="8670875"/>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2006</a:t>
            </a:r>
          </a:p>
        </p:txBody>
      </p:sp>
      <p:sp>
        <p:nvSpPr>
          <p:cNvPr name="TextBox 16" id="16"/>
          <p:cNvSpPr txBox="true"/>
          <p:nvPr/>
        </p:nvSpPr>
        <p:spPr>
          <a:xfrm rot="0">
            <a:off x="705428" y="9180730"/>
            <a:ext cx="5164052"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MENYUTRADARAI THE HISTORICAL MYSTERY, THE PRESTIGE.</a:t>
            </a:r>
          </a:p>
        </p:txBody>
      </p:sp>
      <p:sp>
        <p:nvSpPr>
          <p:cNvPr name="TextBox 17" id="17"/>
          <p:cNvSpPr txBox="true"/>
          <p:nvPr/>
        </p:nvSpPr>
        <p:spPr>
          <a:xfrm rot="0">
            <a:off x="7564102" y="3718681"/>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2008</a:t>
            </a:r>
          </a:p>
        </p:txBody>
      </p:sp>
      <p:sp>
        <p:nvSpPr>
          <p:cNvPr name="TextBox 18" id="18"/>
          <p:cNvSpPr txBox="true"/>
          <p:nvPr/>
        </p:nvSpPr>
        <p:spPr>
          <a:xfrm rot="0">
            <a:off x="7564102" y="4228536"/>
            <a:ext cx="7008125" cy="231068"/>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MERILIS SEKUEL BATMAN BEGINS, BERJUDUL THE DARK KNIGHT RISES.</a:t>
            </a:r>
          </a:p>
        </p:txBody>
      </p:sp>
      <p:sp>
        <p:nvSpPr>
          <p:cNvPr name="TextBox 19" id="19"/>
          <p:cNvSpPr txBox="true"/>
          <p:nvPr/>
        </p:nvSpPr>
        <p:spPr>
          <a:xfrm rot="0">
            <a:off x="7564102" y="4691947"/>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2014</a:t>
            </a:r>
          </a:p>
        </p:txBody>
      </p:sp>
      <p:sp>
        <p:nvSpPr>
          <p:cNvPr name="TextBox 20" id="20"/>
          <p:cNvSpPr txBox="true"/>
          <p:nvPr/>
        </p:nvSpPr>
        <p:spPr>
          <a:xfrm rot="0">
            <a:off x="7564102" y="5201803"/>
            <a:ext cx="6703599"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MENGEKSPLORASI PERJALANAN INTERSTELLAR DAN WORMHOLES DI INTERSTELLAR.</a:t>
            </a:r>
          </a:p>
        </p:txBody>
      </p:sp>
      <p:sp>
        <p:nvSpPr>
          <p:cNvPr name="TextBox 21" id="21"/>
          <p:cNvSpPr txBox="true"/>
          <p:nvPr/>
        </p:nvSpPr>
        <p:spPr>
          <a:xfrm rot="0">
            <a:off x="7564102" y="5770302"/>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2017</a:t>
            </a:r>
          </a:p>
        </p:txBody>
      </p:sp>
      <p:sp>
        <p:nvSpPr>
          <p:cNvPr name="TextBox 22" id="22"/>
          <p:cNvSpPr txBox="true"/>
          <p:nvPr/>
        </p:nvSpPr>
        <p:spPr>
          <a:xfrm rot="0">
            <a:off x="7564102" y="6280157"/>
            <a:ext cx="6415991" cy="468024"/>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NOLAN MENCIPTAKAN KEMBALI EVAKUASI PERANG DUNIA II DI DUNKIRK DALAM FILM DUNKIRK.</a:t>
            </a:r>
          </a:p>
        </p:txBody>
      </p:sp>
      <p:sp>
        <p:nvSpPr>
          <p:cNvPr name="TextBox 23" id="23"/>
          <p:cNvSpPr txBox="true"/>
          <p:nvPr/>
        </p:nvSpPr>
        <p:spPr>
          <a:xfrm rot="0">
            <a:off x="7564102" y="6827347"/>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2020</a:t>
            </a:r>
          </a:p>
        </p:txBody>
      </p:sp>
      <p:sp>
        <p:nvSpPr>
          <p:cNvPr name="TextBox 24" id="24"/>
          <p:cNvSpPr txBox="true"/>
          <p:nvPr/>
        </p:nvSpPr>
        <p:spPr>
          <a:xfrm rot="0">
            <a:off x="7564102" y="7337203"/>
            <a:ext cx="6517500" cy="704979"/>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FILM EPIK PEMBALIK WAKTU TENET KARYA NOLAN DIRILIS PADA TAHUN 2020, MENGHADAPI RINTANGAN DISTRIBUSI DAN BOX OFFICE YANG BELUM PERNAH TERJADI SEBELUMNYA KARENA PANDEMI GLOBAL.</a:t>
            </a:r>
          </a:p>
        </p:txBody>
      </p:sp>
      <p:sp>
        <p:nvSpPr>
          <p:cNvPr name="TextBox 25" id="25"/>
          <p:cNvSpPr txBox="true"/>
          <p:nvPr/>
        </p:nvSpPr>
        <p:spPr>
          <a:xfrm rot="0">
            <a:off x="7564102" y="8146957"/>
            <a:ext cx="1840487" cy="376862"/>
          </a:xfrm>
          <a:prstGeom prst="rect">
            <a:avLst/>
          </a:prstGeom>
        </p:spPr>
        <p:txBody>
          <a:bodyPr anchor="t" rtlCol="false" tIns="0" lIns="0" bIns="0" rIns="0">
            <a:spAutoFit/>
          </a:bodyPr>
          <a:lstStyle/>
          <a:p>
            <a:pPr algn="just">
              <a:lnSpc>
                <a:spcPts val="2954"/>
              </a:lnSpc>
            </a:pPr>
            <a:r>
              <a:rPr lang="en-US" b="true" sz="2110">
                <a:solidFill>
                  <a:srgbClr val="F8F7F2"/>
                </a:solidFill>
                <a:latin typeface="Neue Machina Ultra-Bold"/>
                <a:ea typeface="Neue Machina Ultra-Bold"/>
                <a:cs typeface="Neue Machina Ultra-Bold"/>
                <a:sym typeface="Neue Machina Ultra-Bold"/>
              </a:rPr>
              <a:t>2023</a:t>
            </a:r>
          </a:p>
        </p:txBody>
      </p:sp>
      <p:sp>
        <p:nvSpPr>
          <p:cNvPr name="TextBox 26" id="26"/>
          <p:cNvSpPr txBox="true"/>
          <p:nvPr/>
        </p:nvSpPr>
        <p:spPr>
          <a:xfrm rot="0">
            <a:off x="7564102" y="8656813"/>
            <a:ext cx="6703599" cy="704979"/>
          </a:xfrm>
          <a:prstGeom prst="rect">
            <a:avLst/>
          </a:prstGeom>
        </p:spPr>
        <p:txBody>
          <a:bodyPr anchor="t" rtlCol="false" tIns="0" lIns="0" bIns="0" rIns="0">
            <a:spAutoFit/>
          </a:bodyPr>
          <a:lstStyle/>
          <a:p>
            <a:pPr algn="just">
              <a:lnSpc>
                <a:spcPts val="1899"/>
              </a:lnSpc>
            </a:pPr>
            <a:r>
              <a:rPr lang="en-US" sz="1356">
                <a:solidFill>
                  <a:srgbClr val="F8F7F2"/>
                </a:solidFill>
                <a:latin typeface="Neue Machina"/>
                <a:ea typeface="Neue Machina"/>
                <a:cs typeface="Neue Machina"/>
                <a:sym typeface="Neue Machina"/>
              </a:rPr>
              <a:t>FILM TERBARUNYA, OPPENHEIMER (2023), MENJADI FENOMENA BUDAYA YANG BERUJUNG PADA KEMENANGANNYA UNTUK PERTAMA KALINYA DI ACADEMY AWARDS UNTUK SUTRADARA TERBAIK DAN FILM TERBAIK.</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BC1823"/>
        </a:solidFill>
      </p:bgPr>
    </p:bg>
    <p:spTree>
      <p:nvGrpSpPr>
        <p:cNvPr id="1" name=""/>
        <p:cNvGrpSpPr/>
        <p:nvPr/>
      </p:nvGrpSpPr>
      <p:grpSpPr>
        <a:xfrm>
          <a:off x="0" y="0"/>
          <a:ext cx="0" cy="0"/>
          <a:chOff x="0" y="0"/>
          <a:chExt cx="0" cy="0"/>
        </a:xfrm>
      </p:grpSpPr>
      <p:sp>
        <p:nvSpPr>
          <p:cNvPr name="TextBox 2" id="2"/>
          <p:cNvSpPr txBox="true"/>
          <p:nvPr/>
        </p:nvSpPr>
        <p:spPr>
          <a:xfrm rot="0">
            <a:off x="0" y="-859403"/>
            <a:ext cx="20224371" cy="4759402"/>
          </a:xfrm>
          <a:prstGeom prst="rect">
            <a:avLst/>
          </a:prstGeom>
        </p:spPr>
        <p:txBody>
          <a:bodyPr anchor="t" rtlCol="false" tIns="0" lIns="0" bIns="0" rIns="0">
            <a:spAutoFit/>
          </a:bodyPr>
          <a:lstStyle/>
          <a:p>
            <a:pPr algn="l">
              <a:lnSpc>
                <a:spcPts val="35495"/>
              </a:lnSpc>
            </a:pPr>
            <a:r>
              <a:rPr lang="en-US" sz="29094">
                <a:solidFill>
                  <a:srgbClr val="F8F7F2"/>
                </a:solidFill>
                <a:latin typeface="Perandory Condensed"/>
                <a:ea typeface="Perandory Condensed"/>
                <a:cs typeface="Perandory Condensed"/>
                <a:sym typeface="Perandory Condensed"/>
              </a:rPr>
              <a:t>ANALYSIS PROCESS</a:t>
            </a:r>
          </a:p>
        </p:txBody>
      </p:sp>
      <p:sp>
        <p:nvSpPr>
          <p:cNvPr name="TextBox 3" id="3"/>
          <p:cNvSpPr txBox="true"/>
          <p:nvPr/>
        </p:nvSpPr>
        <p:spPr>
          <a:xfrm rot="0">
            <a:off x="1768678" y="4918279"/>
            <a:ext cx="5479803" cy="1238444"/>
          </a:xfrm>
          <a:prstGeom prst="rect">
            <a:avLst/>
          </a:prstGeom>
        </p:spPr>
        <p:txBody>
          <a:bodyPr anchor="t" rtlCol="false" tIns="0" lIns="0" bIns="0" rIns="0">
            <a:spAutoFit/>
          </a:bodyPr>
          <a:lstStyle/>
          <a:p>
            <a:pPr algn="l">
              <a:lnSpc>
                <a:spcPts val="2456"/>
              </a:lnSpc>
            </a:pPr>
            <a:r>
              <a:rPr lang="en-US" sz="1754">
                <a:solidFill>
                  <a:srgbClr val="F8F7F2"/>
                </a:solidFill>
                <a:latin typeface="Neue Machina"/>
                <a:ea typeface="Neue Machina"/>
                <a:cs typeface="Neue Machina"/>
                <a:sym typeface="Neue Machina"/>
              </a:rPr>
              <a:t>MEMUAT DATASET 50.000 REVIEW DAN MELAKUKAN PENYARINGAN UNTUK MENGISOLASI ULASAN YANG SECARA SPESIFIK MENGANDUNG KATA KUNCI "NOLAN".</a:t>
            </a:r>
          </a:p>
        </p:txBody>
      </p:sp>
      <p:sp>
        <p:nvSpPr>
          <p:cNvPr name="TextBox 4" id="4"/>
          <p:cNvSpPr txBox="true"/>
          <p:nvPr/>
        </p:nvSpPr>
        <p:spPr>
          <a:xfrm rot="0">
            <a:off x="1768678" y="4293213"/>
            <a:ext cx="4932109" cy="324964"/>
          </a:xfrm>
          <a:prstGeom prst="rect">
            <a:avLst/>
          </a:prstGeom>
        </p:spPr>
        <p:txBody>
          <a:bodyPr anchor="t" rtlCol="false" tIns="0" lIns="0" bIns="0" rIns="0">
            <a:spAutoFit/>
          </a:bodyPr>
          <a:lstStyle/>
          <a:p>
            <a:pPr algn="ctr">
              <a:lnSpc>
                <a:spcPts val="2688"/>
              </a:lnSpc>
            </a:pPr>
            <a:r>
              <a:rPr lang="en-US" b="true" sz="1867">
                <a:solidFill>
                  <a:srgbClr val="F8F7F2"/>
                </a:solidFill>
                <a:latin typeface="Neue Machina Ultra-Bold"/>
                <a:ea typeface="Neue Machina Ultra-Bold"/>
                <a:cs typeface="Neue Machina Ultra-Bold"/>
                <a:sym typeface="Neue Machina Ultra-Bold"/>
              </a:rPr>
              <a:t>DATA FILTERING</a:t>
            </a:r>
          </a:p>
        </p:txBody>
      </p:sp>
      <p:sp>
        <p:nvSpPr>
          <p:cNvPr name="TextBox 5" id="5"/>
          <p:cNvSpPr txBox="true"/>
          <p:nvPr/>
        </p:nvSpPr>
        <p:spPr>
          <a:xfrm rot="0">
            <a:off x="1768678" y="7229890"/>
            <a:ext cx="5479803" cy="1238444"/>
          </a:xfrm>
          <a:prstGeom prst="rect">
            <a:avLst/>
          </a:prstGeom>
        </p:spPr>
        <p:txBody>
          <a:bodyPr anchor="t" rtlCol="false" tIns="0" lIns="0" bIns="0" rIns="0">
            <a:spAutoFit/>
          </a:bodyPr>
          <a:lstStyle/>
          <a:p>
            <a:pPr algn="l">
              <a:lnSpc>
                <a:spcPts val="2456"/>
              </a:lnSpc>
            </a:pPr>
            <a:r>
              <a:rPr lang="en-US" sz="1754">
                <a:solidFill>
                  <a:srgbClr val="F8F7F2"/>
                </a:solidFill>
                <a:latin typeface="Neue Machina"/>
                <a:ea typeface="Neue Machina"/>
                <a:cs typeface="Neue Machina"/>
                <a:sym typeface="Neue Machina"/>
              </a:rPr>
              <a:t>MENGELOMPOKKAN DATA YANG SUDAH TERSARING MENJADI DUA BAGIAN: ULASAN DENGAN SENTIMEN 'POSITIF' DAN ULASAN DENGAN SENTIMEN 'NEGATIF'.</a:t>
            </a:r>
          </a:p>
        </p:txBody>
      </p:sp>
      <p:sp>
        <p:nvSpPr>
          <p:cNvPr name="TextBox 6" id="6"/>
          <p:cNvSpPr txBox="true"/>
          <p:nvPr/>
        </p:nvSpPr>
        <p:spPr>
          <a:xfrm rot="0">
            <a:off x="1768678" y="6604825"/>
            <a:ext cx="4932109" cy="323040"/>
          </a:xfrm>
          <a:prstGeom prst="rect">
            <a:avLst/>
          </a:prstGeom>
        </p:spPr>
        <p:txBody>
          <a:bodyPr anchor="t" rtlCol="false" tIns="0" lIns="0" bIns="0" rIns="0">
            <a:spAutoFit/>
          </a:bodyPr>
          <a:lstStyle/>
          <a:p>
            <a:pPr algn="ctr">
              <a:lnSpc>
                <a:spcPts val="2613"/>
              </a:lnSpc>
            </a:pPr>
            <a:r>
              <a:rPr lang="en-US" b="true" sz="1867">
                <a:solidFill>
                  <a:srgbClr val="F8F7F2"/>
                </a:solidFill>
                <a:latin typeface="Neue Machina Ultra-Bold"/>
                <a:ea typeface="Neue Machina Ultra-Bold"/>
                <a:cs typeface="Neue Machina Ultra-Bold"/>
                <a:sym typeface="Neue Machina Ultra-Bold"/>
              </a:rPr>
              <a:t>PEMISAHAN SENTIMEN</a:t>
            </a:r>
          </a:p>
        </p:txBody>
      </p:sp>
      <p:sp>
        <p:nvSpPr>
          <p:cNvPr name="TextBox 7" id="7"/>
          <p:cNvSpPr txBox="true"/>
          <p:nvPr/>
        </p:nvSpPr>
        <p:spPr>
          <a:xfrm rot="0">
            <a:off x="11520531" y="4918279"/>
            <a:ext cx="5479803" cy="1549675"/>
          </a:xfrm>
          <a:prstGeom prst="rect">
            <a:avLst/>
          </a:prstGeom>
        </p:spPr>
        <p:txBody>
          <a:bodyPr anchor="t" rtlCol="false" tIns="0" lIns="0" bIns="0" rIns="0">
            <a:spAutoFit/>
          </a:bodyPr>
          <a:lstStyle/>
          <a:p>
            <a:pPr algn="l">
              <a:lnSpc>
                <a:spcPts val="2456"/>
              </a:lnSpc>
            </a:pPr>
            <a:r>
              <a:rPr lang="en-US" sz="1754">
                <a:solidFill>
                  <a:srgbClr val="F8F7F2"/>
                </a:solidFill>
                <a:latin typeface="Neue Machina"/>
                <a:ea typeface="Neue Machina"/>
                <a:cs typeface="Neue Machina"/>
                <a:sym typeface="Neue Machina"/>
              </a:rPr>
              <a:t>MENGIRIMKAN MASING-MASING KELOMPOK DATA (TEKS PUJIAN DAN TEKS KRITIK) KE MODEL AI (IBM GRANITE) UNTUK MELAKUKAN PERINGKASAN TEMATIK DAN MENGEKSTRAK ALASAN UTAMA DI BALIK SETIAP SENTIMEN.</a:t>
            </a:r>
          </a:p>
        </p:txBody>
      </p:sp>
      <p:sp>
        <p:nvSpPr>
          <p:cNvPr name="TextBox 8" id="8"/>
          <p:cNvSpPr txBox="true"/>
          <p:nvPr/>
        </p:nvSpPr>
        <p:spPr>
          <a:xfrm rot="0">
            <a:off x="11520531" y="4293213"/>
            <a:ext cx="4932109" cy="323040"/>
          </a:xfrm>
          <a:prstGeom prst="rect">
            <a:avLst/>
          </a:prstGeom>
        </p:spPr>
        <p:txBody>
          <a:bodyPr anchor="t" rtlCol="false" tIns="0" lIns="0" bIns="0" rIns="0">
            <a:spAutoFit/>
          </a:bodyPr>
          <a:lstStyle/>
          <a:p>
            <a:pPr algn="ctr">
              <a:lnSpc>
                <a:spcPts val="2613"/>
              </a:lnSpc>
            </a:pPr>
            <a:r>
              <a:rPr lang="en-US" b="true" sz="1867">
                <a:solidFill>
                  <a:srgbClr val="F8F7F2"/>
                </a:solidFill>
                <a:latin typeface="Neue Machina Ultra-Bold"/>
                <a:ea typeface="Neue Machina Ultra-Bold"/>
                <a:cs typeface="Neue Machina Ultra-Bold"/>
                <a:sym typeface="Neue Machina Ultra-Bold"/>
              </a:rPr>
              <a:t>ANALISIS AI</a:t>
            </a:r>
          </a:p>
        </p:txBody>
      </p:sp>
      <p:sp>
        <p:nvSpPr>
          <p:cNvPr name="TextBox 9" id="9"/>
          <p:cNvSpPr txBox="true"/>
          <p:nvPr/>
        </p:nvSpPr>
        <p:spPr>
          <a:xfrm rot="0">
            <a:off x="11520531" y="7541121"/>
            <a:ext cx="5479803" cy="1238444"/>
          </a:xfrm>
          <a:prstGeom prst="rect">
            <a:avLst/>
          </a:prstGeom>
        </p:spPr>
        <p:txBody>
          <a:bodyPr anchor="t" rtlCol="false" tIns="0" lIns="0" bIns="0" rIns="0">
            <a:spAutoFit/>
          </a:bodyPr>
          <a:lstStyle/>
          <a:p>
            <a:pPr algn="l">
              <a:lnSpc>
                <a:spcPts val="2456"/>
              </a:lnSpc>
            </a:pPr>
            <a:r>
              <a:rPr lang="en-US" sz="1754">
                <a:solidFill>
                  <a:srgbClr val="F8F7F2"/>
                </a:solidFill>
                <a:latin typeface="Neue Machina"/>
                <a:ea typeface="Neue Machina"/>
                <a:cs typeface="Neue Machina"/>
                <a:sym typeface="Neue Machina"/>
              </a:rPr>
              <a:t>MENGANALISIS DAN MEMBANDINGKAN HASIL DARI AI UNTUK MENYAJIKAN TEMUAN UTAMA MENGENAI PERSEPSI PUBLIK TERHADAP GAYA PENYUTRADARAAN CHRISTOPHER NOLAN.</a:t>
            </a:r>
          </a:p>
        </p:txBody>
      </p:sp>
      <p:sp>
        <p:nvSpPr>
          <p:cNvPr name="TextBox 10" id="10"/>
          <p:cNvSpPr txBox="true"/>
          <p:nvPr/>
        </p:nvSpPr>
        <p:spPr>
          <a:xfrm rot="0">
            <a:off x="11520531" y="6916055"/>
            <a:ext cx="4932109" cy="323040"/>
          </a:xfrm>
          <a:prstGeom prst="rect">
            <a:avLst/>
          </a:prstGeom>
        </p:spPr>
        <p:txBody>
          <a:bodyPr anchor="t" rtlCol="false" tIns="0" lIns="0" bIns="0" rIns="0">
            <a:spAutoFit/>
          </a:bodyPr>
          <a:lstStyle/>
          <a:p>
            <a:pPr algn="ctr">
              <a:lnSpc>
                <a:spcPts val="2613"/>
              </a:lnSpc>
            </a:pPr>
            <a:r>
              <a:rPr lang="en-US" b="true" sz="1867">
                <a:solidFill>
                  <a:srgbClr val="F8F7F2"/>
                </a:solidFill>
                <a:latin typeface="Neue Machina Ultra-Bold"/>
                <a:ea typeface="Neue Machina Ultra-Bold"/>
                <a:cs typeface="Neue Machina Ultra-Bold"/>
                <a:sym typeface="Neue Machina Ultra-Bold"/>
              </a:rPr>
              <a:t>SINTESIS INSIGHT</a:t>
            </a:r>
          </a:p>
        </p:txBody>
      </p:sp>
      <p:sp>
        <p:nvSpPr>
          <p:cNvPr name="AutoShape 11" id="11"/>
          <p:cNvSpPr/>
          <p:nvPr/>
        </p:nvSpPr>
        <p:spPr>
          <a:xfrm>
            <a:off x="1768678" y="4479508"/>
            <a:ext cx="0" cy="2310650"/>
          </a:xfrm>
          <a:prstGeom prst="line">
            <a:avLst/>
          </a:prstGeom>
          <a:ln cap="flat" w="47625">
            <a:solidFill>
              <a:srgbClr val="FFFFFF"/>
            </a:solidFill>
            <a:prstDash val="solid"/>
            <a:headEnd type="none" len="sm" w="sm"/>
            <a:tailEnd type="arrow" len="sm" w="med"/>
          </a:ln>
        </p:spPr>
      </p:sp>
      <p:sp>
        <p:nvSpPr>
          <p:cNvPr name="AutoShape 12" id="12"/>
          <p:cNvSpPr/>
          <p:nvPr/>
        </p:nvSpPr>
        <p:spPr>
          <a:xfrm flipV="true">
            <a:off x="6700787" y="4478546"/>
            <a:ext cx="4819744" cy="2311612"/>
          </a:xfrm>
          <a:prstGeom prst="line">
            <a:avLst/>
          </a:prstGeom>
          <a:ln cap="flat" w="47625">
            <a:solidFill>
              <a:srgbClr val="FFFFFF"/>
            </a:solidFill>
            <a:prstDash val="solid"/>
            <a:headEnd type="none" len="sm" w="sm"/>
            <a:tailEnd type="arrow" len="sm" w="med"/>
          </a:ln>
        </p:spPr>
      </p:sp>
      <p:sp>
        <p:nvSpPr>
          <p:cNvPr name="AutoShape 13" id="13"/>
          <p:cNvSpPr/>
          <p:nvPr/>
        </p:nvSpPr>
        <p:spPr>
          <a:xfrm>
            <a:off x="16452640" y="4478546"/>
            <a:ext cx="0" cy="2622842"/>
          </a:xfrm>
          <a:prstGeom prst="line">
            <a:avLst/>
          </a:prstGeom>
          <a:ln cap="flat" w="47625">
            <a:solidFill>
              <a:srgbClr val="FFFFFF"/>
            </a:solidFill>
            <a:prstDash val="solid"/>
            <a:headEnd type="none" len="sm" w="sm"/>
            <a:tailEnd type="arrow" len="sm" w="med"/>
          </a:ln>
        </p:spPr>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TextBox 2" id="2"/>
          <p:cNvSpPr txBox="true"/>
          <p:nvPr/>
        </p:nvSpPr>
        <p:spPr>
          <a:xfrm rot="0">
            <a:off x="0" y="-868972"/>
            <a:ext cx="7886095" cy="4666750"/>
          </a:xfrm>
          <a:prstGeom prst="rect">
            <a:avLst/>
          </a:prstGeom>
        </p:spPr>
        <p:txBody>
          <a:bodyPr anchor="t" rtlCol="false" tIns="0" lIns="0" bIns="0" rIns="0">
            <a:spAutoFit/>
          </a:bodyPr>
          <a:lstStyle/>
          <a:p>
            <a:pPr algn="l">
              <a:lnSpc>
                <a:spcPts val="34752"/>
              </a:lnSpc>
            </a:pPr>
            <a:r>
              <a:rPr lang="en-US" sz="28485">
                <a:solidFill>
                  <a:srgbClr val="BC1823"/>
                </a:solidFill>
                <a:latin typeface="Perandory Condensed"/>
                <a:ea typeface="Perandory Condensed"/>
                <a:cs typeface="Perandory Condensed"/>
                <a:sym typeface="Perandory Condensed"/>
              </a:rPr>
              <a:t>INSIGHT</a:t>
            </a:r>
          </a:p>
        </p:txBody>
      </p:sp>
      <p:grpSp>
        <p:nvGrpSpPr>
          <p:cNvPr name="Group 3" id="3"/>
          <p:cNvGrpSpPr/>
          <p:nvPr/>
        </p:nvGrpSpPr>
        <p:grpSpPr>
          <a:xfrm rot="0">
            <a:off x="5379329" y="3797778"/>
            <a:ext cx="2226502" cy="3267121"/>
            <a:chOff x="0" y="0"/>
            <a:chExt cx="838962" cy="1231075"/>
          </a:xfrm>
        </p:grpSpPr>
        <p:sp>
          <p:nvSpPr>
            <p:cNvPr name="Freeform 4" id="4"/>
            <p:cNvSpPr/>
            <p:nvPr/>
          </p:nvSpPr>
          <p:spPr>
            <a:xfrm flipH="false" flipV="false" rot="0">
              <a:off x="0" y="0"/>
              <a:ext cx="838962" cy="1231075"/>
            </a:xfrm>
            <a:custGeom>
              <a:avLst/>
              <a:gdLst/>
              <a:ahLst/>
              <a:cxnLst/>
              <a:rect r="r" b="b" t="t" l="l"/>
              <a:pathLst>
                <a:path h="1231075" w="838962">
                  <a:moveTo>
                    <a:pt x="0" y="0"/>
                  </a:moveTo>
                  <a:lnTo>
                    <a:pt x="838962" y="0"/>
                  </a:lnTo>
                  <a:lnTo>
                    <a:pt x="838962" y="1231075"/>
                  </a:lnTo>
                  <a:lnTo>
                    <a:pt x="0" y="1231075"/>
                  </a:lnTo>
                  <a:close/>
                </a:path>
              </a:pathLst>
            </a:custGeom>
            <a:blipFill>
              <a:blip r:embed="rId2"/>
              <a:stretch>
                <a:fillRect l="0" t="-1296" r="0" b="-1296"/>
              </a:stretch>
            </a:blipFill>
            <a:ln cap="sq">
              <a:noFill/>
              <a:prstDash val="solid"/>
              <a:miter/>
            </a:ln>
          </p:spPr>
        </p:sp>
      </p:grpSp>
      <p:grpSp>
        <p:nvGrpSpPr>
          <p:cNvPr name="Group 5" id="5"/>
          <p:cNvGrpSpPr/>
          <p:nvPr/>
        </p:nvGrpSpPr>
        <p:grpSpPr>
          <a:xfrm rot="0">
            <a:off x="1086911" y="6209843"/>
            <a:ext cx="2226502" cy="3267121"/>
            <a:chOff x="0" y="0"/>
            <a:chExt cx="838962" cy="1231075"/>
          </a:xfrm>
        </p:grpSpPr>
        <p:sp>
          <p:nvSpPr>
            <p:cNvPr name="Freeform 6" id="6"/>
            <p:cNvSpPr/>
            <p:nvPr/>
          </p:nvSpPr>
          <p:spPr>
            <a:xfrm flipH="false" flipV="false" rot="0">
              <a:off x="0" y="0"/>
              <a:ext cx="838962" cy="1231075"/>
            </a:xfrm>
            <a:custGeom>
              <a:avLst/>
              <a:gdLst/>
              <a:ahLst/>
              <a:cxnLst/>
              <a:rect r="r" b="b" t="t" l="l"/>
              <a:pathLst>
                <a:path h="1231075" w="838962">
                  <a:moveTo>
                    <a:pt x="0" y="0"/>
                  </a:moveTo>
                  <a:lnTo>
                    <a:pt x="838962" y="0"/>
                  </a:lnTo>
                  <a:lnTo>
                    <a:pt x="838962" y="1231075"/>
                  </a:lnTo>
                  <a:lnTo>
                    <a:pt x="0" y="1231075"/>
                  </a:lnTo>
                  <a:close/>
                </a:path>
              </a:pathLst>
            </a:custGeom>
            <a:blipFill>
              <a:blip r:embed="rId3"/>
              <a:stretch>
                <a:fillRect l="0" t="-291" r="0" b="-291"/>
              </a:stretch>
            </a:blipFill>
            <a:ln cap="sq">
              <a:noFill/>
              <a:prstDash val="solid"/>
              <a:miter/>
            </a:ln>
          </p:spPr>
        </p:sp>
      </p:grpSp>
      <p:grpSp>
        <p:nvGrpSpPr>
          <p:cNvPr name="Group 7" id="7"/>
          <p:cNvGrpSpPr/>
          <p:nvPr/>
        </p:nvGrpSpPr>
        <p:grpSpPr>
          <a:xfrm rot="0">
            <a:off x="13783619" y="5143500"/>
            <a:ext cx="3417471" cy="2520650"/>
            <a:chOff x="0" y="0"/>
            <a:chExt cx="1669079" cy="1231075"/>
          </a:xfrm>
        </p:grpSpPr>
        <p:sp>
          <p:nvSpPr>
            <p:cNvPr name="Freeform 8" id="8"/>
            <p:cNvSpPr/>
            <p:nvPr/>
          </p:nvSpPr>
          <p:spPr>
            <a:xfrm flipH="false" flipV="false" rot="0">
              <a:off x="0" y="0"/>
              <a:ext cx="1669079" cy="1231075"/>
            </a:xfrm>
            <a:custGeom>
              <a:avLst/>
              <a:gdLst/>
              <a:ahLst/>
              <a:cxnLst/>
              <a:rect r="r" b="b" t="t" l="l"/>
              <a:pathLst>
                <a:path h="1231075" w="1669079">
                  <a:moveTo>
                    <a:pt x="0" y="0"/>
                  </a:moveTo>
                  <a:lnTo>
                    <a:pt x="1669079" y="0"/>
                  </a:lnTo>
                  <a:lnTo>
                    <a:pt x="1669079" y="1231075"/>
                  </a:lnTo>
                  <a:lnTo>
                    <a:pt x="0" y="1231075"/>
                  </a:lnTo>
                  <a:close/>
                </a:path>
              </a:pathLst>
            </a:custGeom>
            <a:blipFill>
              <a:blip r:embed="rId4"/>
              <a:stretch>
                <a:fillRect l="-17205" t="0" r="-17205" b="0"/>
              </a:stretch>
            </a:blipFill>
            <a:ln cap="sq">
              <a:noFill/>
              <a:prstDash val="solid"/>
              <a:miter/>
            </a:ln>
          </p:spPr>
        </p:sp>
      </p:grpSp>
      <p:sp>
        <p:nvSpPr>
          <p:cNvPr name="TextBox 9" id="9"/>
          <p:cNvSpPr txBox="true"/>
          <p:nvPr/>
        </p:nvSpPr>
        <p:spPr>
          <a:xfrm rot="0">
            <a:off x="10024252" y="-868972"/>
            <a:ext cx="8649266" cy="4666750"/>
          </a:xfrm>
          <a:prstGeom prst="rect">
            <a:avLst/>
          </a:prstGeom>
        </p:spPr>
        <p:txBody>
          <a:bodyPr anchor="t" rtlCol="false" tIns="0" lIns="0" bIns="0" rIns="0">
            <a:spAutoFit/>
          </a:bodyPr>
          <a:lstStyle/>
          <a:p>
            <a:pPr algn="l">
              <a:lnSpc>
                <a:spcPts val="34752"/>
              </a:lnSpc>
            </a:pPr>
            <a:r>
              <a:rPr lang="en-US" sz="28485">
                <a:solidFill>
                  <a:srgbClr val="BC1823"/>
                </a:solidFill>
                <a:latin typeface="Perandory Condensed"/>
                <a:ea typeface="Perandory Condensed"/>
                <a:cs typeface="Perandory Condensed"/>
                <a:sym typeface="Perandory Condensed"/>
              </a:rPr>
              <a:t>FINDINGS</a:t>
            </a:r>
          </a:p>
        </p:txBody>
      </p:sp>
      <p:sp>
        <p:nvSpPr>
          <p:cNvPr name="TextBox 10" id="10"/>
          <p:cNvSpPr txBox="true"/>
          <p:nvPr/>
        </p:nvSpPr>
        <p:spPr>
          <a:xfrm rot="0">
            <a:off x="7886095" y="-868972"/>
            <a:ext cx="1395995" cy="4666750"/>
          </a:xfrm>
          <a:prstGeom prst="rect">
            <a:avLst/>
          </a:prstGeom>
        </p:spPr>
        <p:txBody>
          <a:bodyPr anchor="t" rtlCol="false" tIns="0" lIns="0" bIns="0" rIns="0">
            <a:spAutoFit/>
          </a:bodyPr>
          <a:lstStyle/>
          <a:p>
            <a:pPr algn="l">
              <a:lnSpc>
                <a:spcPts val="34752"/>
              </a:lnSpc>
            </a:pPr>
            <a:r>
              <a:rPr lang="en-US" sz="28485">
                <a:solidFill>
                  <a:srgbClr val="BC1823"/>
                </a:solidFill>
                <a:latin typeface="Perandory Condensed"/>
                <a:ea typeface="Perandory Condensed"/>
                <a:cs typeface="Perandory Condensed"/>
                <a:sym typeface="Perandory Condensed"/>
              </a:rPr>
              <a:t>&amp;</a:t>
            </a:r>
          </a:p>
        </p:txBody>
      </p:sp>
      <p:sp>
        <p:nvSpPr>
          <p:cNvPr name="TextBox 11" id="11"/>
          <p:cNvSpPr txBox="true"/>
          <p:nvPr/>
        </p:nvSpPr>
        <p:spPr>
          <a:xfrm rot="0">
            <a:off x="1086911" y="3759678"/>
            <a:ext cx="4074963" cy="546666"/>
          </a:xfrm>
          <a:prstGeom prst="rect">
            <a:avLst/>
          </a:prstGeom>
        </p:spPr>
        <p:txBody>
          <a:bodyPr anchor="t" rtlCol="false" tIns="0" lIns="0" bIns="0" rIns="0">
            <a:spAutoFit/>
          </a:bodyPr>
          <a:lstStyle/>
          <a:p>
            <a:pPr algn="just">
              <a:lnSpc>
                <a:spcPts val="2159"/>
              </a:lnSpc>
            </a:pPr>
            <a:r>
              <a:rPr lang="en-US" b="true" sz="1542">
                <a:solidFill>
                  <a:srgbClr val="BC1823"/>
                </a:solidFill>
                <a:latin typeface="Neue Machina Ultra-Bold"/>
                <a:ea typeface="Neue Machina Ultra-Bold"/>
                <a:cs typeface="Neue Machina Ultra-Bold"/>
                <a:sym typeface="Neue Machina Ultra-Bold"/>
              </a:rPr>
              <a:t>PENCERITAAN UNIK &amp; NON-LINEAR</a:t>
            </a:r>
          </a:p>
          <a:p>
            <a:pPr algn="just">
              <a:lnSpc>
                <a:spcPts val="2159"/>
              </a:lnSpc>
            </a:pPr>
          </a:p>
        </p:txBody>
      </p:sp>
      <p:sp>
        <p:nvSpPr>
          <p:cNvPr name="TextBox 12" id="12"/>
          <p:cNvSpPr txBox="true"/>
          <p:nvPr/>
        </p:nvSpPr>
        <p:spPr>
          <a:xfrm rot="0">
            <a:off x="1086911" y="4268244"/>
            <a:ext cx="4527474" cy="1029838"/>
          </a:xfrm>
          <a:prstGeom prst="rect">
            <a:avLst/>
          </a:prstGeom>
        </p:spPr>
        <p:txBody>
          <a:bodyPr anchor="t" rtlCol="false" tIns="0" lIns="0" bIns="0" rIns="0">
            <a:spAutoFit/>
          </a:bodyPr>
          <a:lstStyle/>
          <a:p>
            <a:pPr algn="l">
              <a:lnSpc>
                <a:spcPts val="2029"/>
              </a:lnSpc>
            </a:pPr>
            <a:r>
              <a:rPr lang="en-US" sz="1449">
                <a:solidFill>
                  <a:srgbClr val="BC1823"/>
                </a:solidFill>
                <a:latin typeface="Neue Machina"/>
                <a:ea typeface="Neue Machina"/>
                <a:cs typeface="Neue Machina"/>
                <a:sym typeface="Neue Machina"/>
              </a:rPr>
              <a:t>PENONTON MENYUKAI ALUR CERITA YANG KOMPLEKS DAN TIDAK LURUS YANG MENANTANG MEREKA UNTUK BERPIKIR (CONTOH: MEMENTO, INCEPTION).</a:t>
            </a:r>
          </a:p>
        </p:txBody>
      </p:sp>
      <p:sp>
        <p:nvSpPr>
          <p:cNvPr name="TextBox 13" id="13"/>
          <p:cNvSpPr txBox="true"/>
          <p:nvPr/>
        </p:nvSpPr>
        <p:spPr>
          <a:xfrm rot="0">
            <a:off x="3466415" y="7938560"/>
            <a:ext cx="4527474" cy="272792"/>
          </a:xfrm>
          <a:prstGeom prst="rect">
            <a:avLst/>
          </a:prstGeom>
        </p:spPr>
        <p:txBody>
          <a:bodyPr anchor="t" rtlCol="false" tIns="0" lIns="0" bIns="0" rIns="0">
            <a:spAutoFit/>
          </a:bodyPr>
          <a:lstStyle/>
          <a:p>
            <a:pPr algn="just">
              <a:lnSpc>
                <a:spcPts val="2159"/>
              </a:lnSpc>
            </a:pPr>
            <a:r>
              <a:rPr lang="en-US" b="true" sz="1542">
                <a:solidFill>
                  <a:srgbClr val="BC1823"/>
                </a:solidFill>
                <a:latin typeface="Neue Machina Ultra-Bold"/>
                <a:ea typeface="Neue Machina Ultra-Bold"/>
                <a:cs typeface="Neue Machina Ultra-Bold"/>
                <a:sym typeface="Neue Machina Ultra-Bold"/>
              </a:rPr>
              <a:t>KARAKTER KUAT &amp; PENAMPILAN IKONIK</a:t>
            </a:r>
          </a:p>
        </p:txBody>
      </p:sp>
      <p:sp>
        <p:nvSpPr>
          <p:cNvPr name="TextBox 14" id="14"/>
          <p:cNvSpPr txBox="true"/>
          <p:nvPr/>
        </p:nvSpPr>
        <p:spPr>
          <a:xfrm rot="0">
            <a:off x="3466415" y="8447126"/>
            <a:ext cx="4527474" cy="1029838"/>
          </a:xfrm>
          <a:prstGeom prst="rect">
            <a:avLst/>
          </a:prstGeom>
        </p:spPr>
        <p:txBody>
          <a:bodyPr anchor="t" rtlCol="false" tIns="0" lIns="0" bIns="0" rIns="0">
            <a:spAutoFit/>
          </a:bodyPr>
          <a:lstStyle/>
          <a:p>
            <a:pPr algn="l">
              <a:lnSpc>
                <a:spcPts val="2029"/>
              </a:lnSpc>
            </a:pPr>
            <a:r>
              <a:rPr lang="en-US" sz="1449">
                <a:solidFill>
                  <a:srgbClr val="BC1823"/>
                </a:solidFill>
                <a:latin typeface="Neue Machina"/>
                <a:ea typeface="Neue Machina"/>
                <a:cs typeface="Neue Machina"/>
                <a:sym typeface="Neue Machina"/>
              </a:rPr>
              <a:t>KARAKTER-KARAKTERNYA DIANGGAP MENDALAM DAN BERKESAN, DIDUKUNG OLEH PENAMPILAN KUAT PARA AKTORNYA</a:t>
            </a:r>
          </a:p>
          <a:p>
            <a:pPr algn="l">
              <a:lnSpc>
                <a:spcPts val="2029"/>
              </a:lnSpc>
            </a:pPr>
            <a:r>
              <a:rPr lang="en-US" sz="1449">
                <a:solidFill>
                  <a:srgbClr val="BC1823"/>
                </a:solidFill>
                <a:latin typeface="Neue Machina"/>
                <a:ea typeface="Neue Machina"/>
                <a:cs typeface="Neue Machina"/>
                <a:sym typeface="Neue Machina"/>
              </a:rPr>
              <a:t>(CONTOH: JOKER OLEH HEATH LEDGER).</a:t>
            </a:r>
          </a:p>
        </p:txBody>
      </p:sp>
      <p:sp>
        <p:nvSpPr>
          <p:cNvPr name="TextBox 15" id="15"/>
          <p:cNvSpPr txBox="true"/>
          <p:nvPr/>
        </p:nvSpPr>
        <p:spPr>
          <a:xfrm rot="0">
            <a:off x="9037069" y="5105400"/>
            <a:ext cx="4527474" cy="272792"/>
          </a:xfrm>
          <a:prstGeom prst="rect">
            <a:avLst/>
          </a:prstGeom>
        </p:spPr>
        <p:txBody>
          <a:bodyPr anchor="t" rtlCol="false" tIns="0" lIns="0" bIns="0" rIns="0">
            <a:spAutoFit/>
          </a:bodyPr>
          <a:lstStyle/>
          <a:p>
            <a:pPr algn="just">
              <a:lnSpc>
                <a:spcPts val="2159"/>
              </a:lnSpc>
            </a:pPr>
            <a:r>
              <a:rPr lang="en-US" b="true" sz="1542">
                <a:solidFill>
                  <a:srgbClr val="BC1823"/>
                </a:solidFill>
                <a:latin typeface="Neue Machina Ultra-Bold"/>
                <a:ea typeface="Neue Machina Ultra-Bold"/>
                <a:cs typeface="Neue Machina Ultra-Bold"/>
                <a:sym typeface="Neue Machina Ultra-Bold"/>
              </a:rPr>
              <a:t>GAYA VISUAL &amp; ATMOSFER YANG KHAS</a:t>
            </a:r>
          </a:p>
        </p:txBody>
      </p:sp>
      <p:sp>
        <p:nvSpPr>
          <p:cNvPr name="TextBox 16" id="16"/>
          <p:cNvSpPr txBox="true"/>
          <p:nvPr/>
        </p:nvSpPr>
        <p:spPr>
          <a:xfrm rot="0">
            <a:off x="9037069" y="5601269"/>
            <a:ext cx="4527474" cy="1029838"/>
          </a:xfrm>
          <a:prstGeom prst="rect">
            <a:avLst/>
          </a:prstGeom>
        </p:spPr>
        <p:txBody>
          <a:bodyPr anchor="t" rtlCol="false" tIns="0" lIns="0" bIns="0" rIns="0">
            <a:spAutoFit/>
          </a:bodyPr>
          <a:lstStyle/>
          <a:p>
            <a:pPr algn="l">
              <a:lnSpc>
                <a:spcPts val="2029"/>
              </a:lnSpc>
            </a:pPr>
            <a:r>
              <a:rPr lang="en-US" sz="1449">
                <a:solidFill>
                  <a:srgbClr val="BC1823"/>
                </a:solidFill>
                <a:latin typeface="Neue Machina"/>
                <a:ea typeface="Neue Machina"/>
                <a:cs typeface="Neue Machina"/>
                <a:sym typeface="Neue Machina"/>
              </a:rPr>
              <a:t>FILM-FILMNYA DIKENAL MEMILIKI SINEMATOGRAFI YANG MEGAH DAN ATMOSFER YANG IMERSIF, SERINGKALI MENGGUNAKAN EFEK PRAKTIS.</a:t>
            </a:r>
          </a:p>
        </p:txBody>
      </p:sp>
      <p:sp>
        <p:nvSpPr>
          <p:cNvPr name="TextBox 17" id="17"/>
          <p:cNvSpPr txBox="true"/>
          <p:nvPr/>
        </p:nvSpPr>
        <p:spPr>
          <a:xfrm rot="0">
            <a:off x="153080" y="2813497"/>
            <a:ext cx="5182866" cy="425003"/>
          </a:xfrm>
          <a:prstGeom prst="rect">
            <a:avLst/>
          </a:prstGeom>
        </p:spPr>
        <p:txBody>
          <a:bodyPr anchor="t" rtlCol="false" tIns="0" lIns="0" bIns="0" rIns="0">
            <a:spAutoFit/>
          </a:bodyPr>
          <a:lstStyle/>
          <a:p>
            <a:pPr algn="l">
              <a:lnSpc>
                <a:spcPts val="1708"/>
              </a:lnSpc>
            </a:pPr>
            <a:r>
              <a:rPr lang="en-US" sz="1400">
                <a:solidFill>
                  <a:srgbClr val="BC1823"/>
                </a:solidFill>
                <a:latin typeface="Neue Machina"/>
                <a:ea typeface="Neue Machina"/>
                <a:cs typeface="Neue Machina"/>
                <a:sym typeface="Neue Machina"/>
              </a:rPr>
              <a:t>HAL YANG PALING DIPUJI PENONTON</a:t>
            </a:r>
          </a:p>
          <a:p>
            <a:pPr algn="l">
              <a:lnSpc>
                <a:spcPts val="1708"/>
              </a:lnSpc>
            </a:pPr>
            <a:r>
              <a:rPr lang="en-US" sz="1400">
                <a:solidFill>
                  <a:srgbClr val="BC1823"/>
                </a:solidFill>
                <a:latin typeface="Neue Machina"/>
                <a:ea typeface="Neue Machina"/>
                <a:cs typeface="Neue Machina"/>
                <a:sym typeface="Neue Machina"/>
              </a:rPr>
              <a:t>(BERDASARKAN HASIL ANALISIS REVIEW POSITIF)</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C1823"/>
        </a:solidFill>
      </p:bgPr>
    </p:bg>
    <p:spTree>
      <p:nvGrpSpPr>
        <p:cNvPr id="1" name=""/>
        <p:cNvGrpSpPr/>
        <p:nvPr/>
      </p:nvGrpSpPr>
      <p:grpSpPr>
        <a:xfrm>
          <a:off x="0" y="0"/>
          <a:ext cx="0" cy="0"/>
          <a:chOff x="0" y="0"/>
          <a:chExt cx="0" cy="0"/>
        </a:xfrm>
      </p:grpSpPr>
      <p:grpSp>
        <p:nvGrpSpPr>
          <p:cNvPr name="Group 2" id="2"/>
          <p:cNvGrpSpPr/>
          <p:nvPr/>
        </p:nvGrpSpPr>
        <p:grpSpPr>
          <a:xfrm rot="0">
            <a:off x="5236745" y="3744632"/>
            <a:ext cx="3073175" cy="2886475"/>
            <a:chOff x="0" y="0"/>
            <a:chExt cx="1310703" cy="1231075"/>
          </a:xfrm>
        </p:grpSpPr>
        <p:sp>
          <p:nvSpPr>
            <p:cNvPr name="Freeform 3" id="3"/>
            <p:cNvSpPr/>
            <p:nvPr/>
          </p:nvSpPr>
          <p:spPr>
            <a:xfrm flipH="false" flipV="false" rot="0">
              <a:off x="0" y="0"/>
              <a:ext cx="1310703" cy="1231075"/>
            </a:xfrm>
            <a:custGeom>
              <a:avLst/>
              <a:gdLst/>
              <a:ahLst/>
              <a:cxnLst/>
              <a:rect r="r" b="b" t="t" l="l"/>
              <a:pathLst>
                <a:path h="1231075" w="1310703">
                  <a:moveTo>
                    <a:pt x="0" y="0"/>
                  </a:moveTo>
                  <a:lnTo>
                    <a:pt x="1310703" y="0"/>
                  </a:lnTo>
                  <a:lnTo>
                    <a:pt x="1310703" y="1231075"/>
                  </a:lnTo>
                  <a:lnTo>
                    <a:pt x="0" y="1231075"/>
                  </a:lnTo>
                  <a:close/>
                </a:path>
              </a:pathLst>
            </a:custGeom>
            <a:blipFill>
              <a:blip r:embed="rId2"/>
              <a:stretch>
                <a:fillRect l="-44160" t="0" r="-44160" b="0"/>
              </a:stretch>
            </a:blipFill>
            <a:ln cap="sq">
              <a:noFill/>
              <a:prstDash val="solid"/>
              <a:miter/>
            </a:ln>
          </p:spPr>
        </p:sp>
      </p:grpSp>
      <p:grpSp>
        <p:nvGrpSpPr>
          <p:cNvPr name="Group 4" id="4"/>
          <p:cNvGrpSpPr/>
          <p:nvPr/>
        </p:nvGrpSpPr>
        <p:grpSpPr>
          <a:xfrm rot="0">
            <a:off x="1086911" y="6209843"/>
            <a:ext cx="3173916" cy="3267121"/>
            <a:chOff x="0" y="0"/>
            <a:chExt cx="1195955" cy="1231075"/>
          </a:xfrm>
        </p:grpSpPr>
        <p:sp>
          <p:nvSpPr>
            <p:cNvPr name="Freeform 5" id="5"/>
            <p:cNvSpPr/>
            <p:nvPr/>
          </p:nvSpPr>
          <p:spPr>
            <a:xfrm flipH="false" flipV="false" rot="0">
              <a:off x="0" y="0"/>
              <a:ext cx="1195955" cy="1231075"/>
            </a:xfrm>
            <a:custGeom>
              <a:avLst/>
              <a:gdLst/>
              <a:ahLst/>
              <a:cxnLst/>
              <a:rect r="r" b="b" t="t" l="l"/>
              <a:pathLst>
                <a:path h="1231075" w="1195955">
                  <a:moveTo>
                    <a:pt x="0" y="0"/>
                  </a:moveTo>
                  <a:lnTo>
                    <a:pt x="1195955" y="0"/>
                  </a:lnTo>
                  <a:lnTo>
                    <a:pt x="1195955" y="1231075"/>
                  </a:lnTo>
                  <a:lnTo>
                    <a:pt x="0" y="1231075"/>
                  </a:lnTo>
                  <a:close/>
                </a:path>
              </a:pathLst>
            </a:custGeom>
            <a:blipFill>
              <a:blip r:embed="rId3"/>
              <a:stretch>
                <a:fillRect l="-41702" t="0" r="-41702" b="0"/>
              </a:stretch>
            </a:blipFill>
            <a:ln cap="sq">
              <a:noFill/>
              <a:prstDash val="solid"/>
              <a:miter/>
            </a:ln>
          </p:spPr>
        </p:sp>
      </p:grpSp>
      <p:grpSp>
        <p:nvGrpSpPr>
          <p:cNvPr name="Group 6" id="6"/>
          <p:cNvGrpSpPr/>
          <p:nvPr/>
        </p:nvGrpSpPr>
        <p:grpSpPr>
          <a:xfrm rot="0">
            <a:off x="13783619" y="5143500"/>
            <a:ext cx="3417471" cy="2520650"/>
            <a:chOff x="0" y="0"/>
            <a:chExt cx="1669079" cy="1231075"/>
          </a:xfrm>
        </p:grpSpPr>
        <p:sp>
          <p:nvSpPr>
            <p:cNvPr name="Freeform 7" id="7"/>
            <p:cNvSpPr/>
            <p:nvPr/>
          </p:nvSpPr>
          <p:spPr>
            <a:xfrm flipH="false" flipV="false" rot="0">
              <a:off x="0" y="0"/>
              <a:ext cx="1669079" cy="1231075"/>
            </a:xfrm>
            <a:custGeom>
              <a:avLst/>
              <a:gdLst/>
              <a:ahLst/>
              <a:cxnLst/>
              <a:rect r="r" b="b" t="t" l="l"/>
              <a:pathLst>
                <a:path h="1231075" w="1669079">
                  <a:moveTo>
                    <a:pt x="0" y="0"/>
                  </a:moveTo>
                  <a:lnTo>
                    <a:pt x="1669079" y="0"/>
                  </a:lnTo>
                  <a:lnTo>
                    <a:pt x="1669079" y="1231075"/>
                  </a:lnTo>
                  <a:lnTo>
                    <a:pt x="0" y="1231075"/>
                  </a:lnTo>
                  <a:close/>
                </a:path>
              </a:pathLst>
            </a:custGeom>
            <a:blipFill>
              <a:blip r:embed="rId4"/>
              <a:stretch>
                <a:fillRect l="-9243" t="0" r="-9243" b="0"/>
              </a:stretch>
            </a:blipFill>
            <a:ln cap="sq">
              <a:noFill/>
              <a:prstDash val="solid"/>
              <a:miter/>
            </a:ln>
          </p:spPr>
        </p:sp>
      </p:grpSp>
      <p:sp>
        <p:nvSpPr>
          <p:cNvPr name="TextBox 8" id="8"/>
          <p:cNvSpPr txBox="true"/>
          <p:nvPr/>
        </p:nvSpPr>
        <p:spPr>
          <a:xfrm rot="0">
            <a:off x="0" y="-868972"/>
            <a:ext cx="7886095" cy="4666750"/>
          </a:xfrm>
          <a:prstGeom prst="rect">
            <a:avLst/>
          </a:prstGeom>
        </p:spPr>
        <p:txBody>
          <a:bodyPr anchor="t" rtlCol="false" tIns="0" lIns="0" bIns="0" rIns="0">
            <a:spAutoFit/>
          </a:bodyPr>
          <a:lstStyle/>
          <a:p>
            <a:pPr algn="l">
              <a:lnSpc>
                <a:spcPts val="34752"/>
              </a:lnSpc>
            </a:pPr>
            <a:r>
              <a:rPr lang="en-US" sz="28485">
                <a:solidFill>
                  <a:srgbClr val="F8F7F2"/>
                </a:solidFill>
                <a:latin typeface="Perandory Condensed"/>
                <a:ea typeface="Perandory Condensed"/>
                <a:cs typeface="Perandory Condensed"/>
                <a:sym typeface="Perandory Condensed"/>
              </a:rPr>
              <a:t>INSIGHT</a:t>
            </a:r>
          </a:p>
        </p:txBody>
      </p:sp>
      <p:sp>
        <p:nvSpPr>
          <p:cNvPr name="TextBox 9" id="9"/>
          <p:cNvSpPr txBox="true"/>
          <p:nvPr/>
        </p:nvSpPr>
        <p:spPr>
          <a:xfrm rot="0">
            <a:off x="10014727" y="-849922"/>
            <a:ext cx="8649266" cy="4666750"/>
          </a:xfrm>
          <a:prstGeom prst="rect">
            <a:avLst/>
          </a:prstGeom>
        </p:spPr>
        <p:txBody>
          <a:bodyPr anchor="t" rtlCol="false" tIns="0" lIns="0" bIns="0" rIns="0">
            <a:spAutoFit/>
          </a:bodyPr>
          <a:lstStyle/>
          <a:p>
            <a:pPr algn="l">
              <a:lnSpc>
                <a:spcPts val="34752"/>
              </a:lnSpc>
            </a:pPr>
            <a:r>
              <a:rPr lang="en-US" sz="28485">
                <a:solidFill>
                  <a:srgbClr val="F8F7F2"/>
                </a:solidFill>
                <a:latin typeface="Perandory Condensed"/>
                <a:ea typeface="Perandory Condensed"/>
                <a:cs typeface="Perandory Condensed"/>
                <a:sym typeface="Perandory Condensed"/>
              </a:rPr>
              <a:t>FINDINGS</a:t>
            </a:r>
          </a:p>
        </p:txBody>
      </p:sp>
      <p:sp>
        <p:nvSpPr>
          <p:cNvPr name="TextBox 10" id="10"/>
          <p:cNvSpPr txBox="true"/>
          <p:nvPr/>
        </p:nvSpPr>
        <p:spPr>
          <a:xfrm rot="0">
            <a:off x="7886095" y="-868972"/>
            <a:ext cx="1395995" cy="4666750"/>
          </a:xfrm>
          <a:prstGeom prst="rect">
            <a:avLst/>
          </a:prstGeom>
        </p:spPr>
        <p:txBody>
          <a:bodyPr anchor="t" rtlCol="false" tIns="0" lIns="0" bIns="0" rIns="0">
            <a:spAutoFit/>
          </a:bodyPr>
          <a:lstStyle/>
          <a:p>
            <a:pPr algn="l">
              <a:lnSpc>
                <a:spcPts val="34752"/>
              </a:lnSpc>
            </a:pPr>
            <a:r>
              <a:rPr lang="en-US" sz="28485">
                <a:solidFill>
                  <a:srgbClr val="F8F7F2"/>
                </a:solidFill>
                <a:latin typeface="Perandory Condensed"/>
                <a:ea typeface="Perandory Condensed"/>
                <a:cs typeface="Perandory Condensed"/>
                <a:sym typeface="Perandory Condensed"/>
              </a:rPr>
              <a:t>&amp;</a:t>
            </a:r>
          </a:p>
        </p:txBody>
      </p:sp>
      <p:sp>
        <p:nvSpPr>
          <p:cNvPr name="TextBox 11" id="11"/>
          <p:cNvSpPr txBox="true"/>
          <p:nvPr/>
        </p:nvSpPr>
        <p:spPr>
          <a:xfrm rot="0">
            <a:off x="1086911" y="3759678"/>
            <a:ext cx="4074963" cy="272792"/>
          </a:xfrm>
          <a:prstGeom prst="rect">
            <a:avLst/>
          </a:prstGeom>
        </p:spPr>
        <p:txBody>
          <a:bodyPr anchor="t" rtlCol="false" tIns="0" lIns="0" bIns="0" rIns="0">
            <a:spAutoFit/>
          </a:bodyPr>
          <a:lstStyle/>
          <a:p>
            <a:pPr algn="just">
              <a:lnSpc>
                <a:spcPts val="2159"/>
              </a:lnSpc>
            </a:pPr>
            <a:r>
              <a:rPr lang="en-US" b="true" sz="1542">
                <a:solidFill>
                  <a:srgbClr val="F8F7F2"/>
                </a:solidFill>
                <a:latin typeface="Neue Machina Ultra-Bold"/>
                <a:ea typeface="Neue Machina Ultra-Bold"/>
                <a:cs typeface="Neue Machina Ultra-Bold"/>
                <a:sym typeface="Neue Machina Ultra-Bold"/>
              </a:rPr>
              <a:t>ALUR CERITA TERLALU RUMIT</a:t>
            </a:r>
          </a:p>
        </p:txBody>
      </p:sp>
      <p:sp>
        <p:nvSpPr>
          <p:cNvPr name="TextBox 12" id="12"/>
          <p:cNvSpPr txBox="true"/>
          <p:nvPr/>
        </p:nvSpPr>
        <p:spPr>
          <a:xfrm rot="0">
            <a:off x="1086911" y="4268244"/>
            <a:ext cx="4074963" cy="772696"/>
          </a:xfrm>
          <a:prstGeom prst="rect">
            <a:avLst/>
          </a:prstGeom>
        </p:spPr>
        <p:txBody>
          <a:bodyPr anchor="t" rtlCol="false" tIns="0" lIns="0" bIns="0" rIns="0">
            <a:spAutoFit/>
          </a:bodyPr>
          <a:lstStyle/>
          <a:p>
            <a:pPr algn="l">
              <a:lnSpc>
                <a:spcPts val="2029"/>
              </a:lnSpc>
            </a:pPr>
            <a:r>
              <a:rPr lang="en-US" sz="1449">
                <a:solidFill>
                  <a:srgbClr val="F8F7F2"/>
                </a:solidFill>
                <a:latin typeface="Neue Machina"/>
                <a:ea typeface="Neue Machina"/>
                <a:cs typeface="Neue Machina"/>
                <a:sym typeface="Neue Machina"/>
              </a:rPr>
              <a:t>BAGI SEBAGIAN PENONTON, PLOT YANG KOMPLEKS DIANGGAP MEMBINGUNGKAN DAN SULIT UNTUK DIIKUTI.</a:t>
            </a:r>
          </a:p>
        </p:txBody>
      </p:sp>
      <p:sp>
        <p:nvSpPr>
          <p:cNvPr name="TextBox 13" id="13"/>
          <p:cNvSpPr txBox="true"/>
          <p:nvPr/>
        </p:nvSpPr>
        <p:spPr>
          <a:xfrm rot="0">
            <a:off x="4509595" y="7938560"/>
            <a:ext cx="4527474" cy="272792"/>
          </a:xfrm>
          <a:prstGeom prst="rect">
            <a:avLst/>
          </a:prstGeom>
        </p:spPr>
        <p:txBody>
          <a:bodyPr anchor="t" rtlCol="false" tIns="0" lIns="0" bIns="0" rIns="0">
            <a:spAutoFit/>
          </a:bodyPr>
          <a:lstStyle/>
          <a:p>
            <a:pPr algn="just">
              <a:lnSpc>
                <a:spcPts val="2159"/>
              </a:lnSpc>
            </a:pPr>
            <a:r>
              <a:rPr lang="en-US" b="true" sz="1542">
                <a:solidFill>
                  <a:srgbClr val="F8F7F2"/>
                </a:solidFill>
                <a:latin typeface="Neue Machina Ultra-Bold"/>
                <a:ea typeface="Neue Machina Ultra-Bold"/>
                <a:cs typeface="Neue Machina Ultra-Bold"/>
                <a:sym typeface="Neue Machina Ultra-Bold"/>
              </a:rPr>
              <a:t>AUDIO MIXING (DIALOG TIDAK JELAS)</a:t>
            </a:r>
          </a:p>
        </p:txBody>
      </p:sp>
      <p:sp>
        <p:nvSpPr>
          <p:cNvPr name="TextBox 14" id="14"/>
          <p:cNvSpPr txBox="true"/>
          <p:nvPr/>
        </p:nvSpPr>
        <p:spPr>
          <a:xfrm rot="0">
            <a:off x="4509595" y="8447126"/>
            <a:ext cx="4527474" cy="1029838"/>
          </a:xfrm>
          <a:prstGeom prst="rect">
            <a:avLst/>
          </a:prstGeom>
        </p:spPr>
        <p:txBody>
          <a:bodyPr anchor="t" rtlCol="false" tIns="0" lIns="0" bIns="0" rIns="0">
            <a:spAutoFit/>
          </a:bodyPr>
          <a:lstStyle/>
          <a:p>
            <a:pPr algn="l">
              <a:lnSpc>
                <a:spcPts val="2029"/>
              </a:lnSpc>
            </a:pPr>
            <a:r>
              <a:rPr lang="en-US" sz="1449">
                <a:solidFill>
                  <a:srgbClr val="F8F7F2"/>
                </a:solidFill>
                <a:latin typeface="Neue Machina"/>
                <a:ea typeface="Neue Machina"/>
                <a:cs typeface="Neue Machina"/>
                <a:sym typeface="Neue Machina"/>
              </a:rPr>
              <a:t>KRITIK YANG SERING MUNCUL ADALAH DIALOG KARAKTER YANG TENGGELAM OLEH MUSIK ATAU SUARA LATAR YANG TERLALU KERAS.</a:t>
            </a:r>
          </a:p>
        </p:txBody>
      </p:sp>
      <p:sp>
        <p:nvSpPr>
          <p:cNvPr name="TextBox 15" id="15"/>
          <p:cNvSpPr txBox="true"/>
          <p:nvPr/>
        </p:nvSpPr>
        <p:spPr>
          <a:xfrm rot="0">
            <a:off x="9037069" y="5105400"/>
            <a:ext cx="4527474" cy="272792"/>
          </a:xfrm>
          <a:prstGeom prst="rect">
            <a:avLst/>
          </a:prstGeom>
        </p:spPr>
        <p:txBody>
          <a:bodyPr anchor="t" rtlCol="false" tIns="0" lIns="0" bIns="0" rIns="0">
            <a:spAutoFit/>
          </a:bodyPr>
          <a:lstStyle/>
          <a:p>
            <a:pPr algn="just">
              <a:lnSpc>
                <a:spcPts val="2159"/>
              </a:lnSpc>
            </a:pPr>
            <a:r>
              <a:rPr lang="en-US" b="true" sz="1542">
                <a:solidFill>
                  <a:srgbClr val="F8F7F2"/>
                </a:solidFill>
                <a:latin typeface="Neue Machina Ultra-Bold"/>
                <a:ea typeface="Neue Machina Ultra-Bold"/>
                <a:cs typeface="Neue Machina Ultra-Bold"/>
                <a:sym typeface="Neue Machina Ultra-Bold"/>
              </a:rPr>
              <a:t>KARAKTER TERASA "DINGIN"</a:t>
            </a:r>
          </a:p>
        </p:txBody>
      </p:sp>
      <p:sp>
        <p:nvSpPr>
          <p:cNvPr name="TextBox 16" id="16"/>
          <p:cNvSpPr txBox="true"/>
          <p:nvPr/>
        </p:nvSpPr>
        <p:spPr>
          <a:xfrm rot="0">
            <a:off x="9037069" y="5601269"/>
            <a:ext cx="4527474" cy="1029838"/>
          </a:xfrm>
          <a:prstGeom prst="rect">
            <a:avLst/>
          </a:prstGeom>
        </p:spPr>
        <p:txBody>
          <a:bodyPr anchor="t" rtlCol="false" tIns="0" lIns="0" bIns="0" rIns="0">
            <a:spAutoFit/>
          </a:bodyPr>
          <a:lstStyle/>
          <a:p>
            <a:pPr algn="l">
              <a:lnSpc>
                <a:spcPts val="2029"/>
              </a:lnSpc>
            </a:pPr>
            <a:r>
              <a:rPr lang="en-US" sz="1449">
                <a:solidFill>
                  <a:srgbClr val="F8F7F2"/>
                </a:solidFill>
                <a:latin typeface="Neue Machina"/>
                <a:ea typeface="Neue Machina"/>
                <a:cs typeface="Neue Machina"/>
                <a:sym typeface="Neue Machina"/>
              </a:rPr>
              <a:t>BEBERAPA PENONTON MERASA KARAKTER-KARAKTERNYA KURANG MEMILIKI KEDALAMAN EMOSIONAL DAN LEBIH FOKUS PADA KONSEP ATAU IDE.</a:t>
            </a:r>
          </a:p>
        </p:txBody>
      </p:sp>
      <p:sp>
        <p:nvSpPr>
          <p:cNvPr name="TextBox 17" id="17"/>
          <p:cNvSpPr txBox="true"/>
          <p:nvPr/>
        </p:nvSpPr>
        <p:spPr>
          <a:xfrm rot="0">
            <a:off x="153080" y="2813497"/>
            <a:ext cx="6840840" cy="425003"/>
          </a:xfrm>
          <a:prstGeom prst="rect">
            <a:avLst/>
          </a:prstGeom>
        </p:spPr>
        <p:txBody>
          <a:bodyPr anchor="t" rtlCol="false" tIns="0" lIns="0" bIns="0" rIns="0">
            <a:spAutoFit/>
          </a:bodyPr>
          <a:lstStyle/>
          <a:p>
            <a:pPr algn="l">
              <a:lnSpc>
                <a:spcPts val="1708"/>
              </a:lnSpc>
            </a:pPr>
            <a:r>
              <a:rPr lang="en-US" sz="1400">
                <a:solidFill>
                  <a:srgbClr val="F8F7F2"/>
                </a:solidFill>
                <a:latin typeface="Neue Machina"/>
                <a:ea typeface="Neue Machina"/>
                <a:cs typeface="Neue Machina"/>
                <a:sym typeface="Neue Machina"/>
              </a:rPr>
              <a:t>HAL YANG PALING DIKRITIK PENONTON</a:t>
            </a:r>
          </a:p>
          <a:p>
            <a:pPr algn="l">
              <a:lnSpc>
                <a:spcPts val="1708"/>
              </a:lnSpc>
            </a:pPr>
            <a:r>
              <a:rPr lang="en-US" sz="1400">
                <a:solidFill>
                  <a:srgbClr val="F8F7F2"/>
                </a:solidFill>
                <a:latin typeface="Neue Machina"/>
                <a:ea typeface="Neue Machina"/>
                <a:cs typeface="Neue Machina"/>
                <a:sym typeface="Neue Machina"/>
              </a:rPr>
              <a:t>(BERDASARKAN HASIL ANALISIS REVIEW NEGATIF)</a:t>
            </a:r>
          </a:p>
        </p:txBody>
      </p:sp>
    </p:spTree>
  </p:cSld>
  <p:clrMapOvr>
    <a:masterClrMapping/>
  </p:clrMapOvr>
  <p:transition spd="med">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1823"/>
        </a:solidFill>
      </p:bgPr>
    </p:bg>
    <p:spTree>
      <p:nvGrpSpPr>
        <p:cNvPr id="1" name=""/>
        <p:cNvGrpSpPr/>
        <p:nvPr/>
      </p:nvGrpSpPr>
      <p:grpSpPr>
        <a:xfrm>
          <a:off x="0" y="0"/>
          <a:ext cx="0" cy="0"/>
          <a:chOff x="0" y="0"/>
          <a:chExt cx="0" cy="0"/>
        </a:xfrm>
      </p:grpSpPr>
      <p:sp>
        <p:nvSpPr>
          <p:cNvPr name="Freeform 2" id="2"/>
          <p:cNvSpPr/>
          <p:nvPr/>
        </p:nvSpPr>
        <p:spPr>
          <a:xfrm flipH="false" flipV="false" rot="0">
            <a:off x="5487805" y="3406241"/>
            <a:ext cx="7312390" cy="5852059"/>
          </a:xfrm>
          <a:custGeom>
            <a:avLst/>
            <a:gdLst/>
            <a:ahLst/>
            <a:cxnLst/>
            <a:rect r="r" b="b" t="t" l="l"/>
            <a:pathLst>
              <a:path h="5852059" w="7312390">
                <a:moveTo>
                  <a:pt x="0" y="0"/>
                </a:moveTo>
                <a:lnTo>
                  <a:pt x="7312390" y="0"/>
                </a:lnTo>
                <a:lnTo>
                  <a:pt x="7312390" y="5852059"/>
                </a:lnTo>
                <a:lnTo>
                  <a:pt x="0" y="5852059"/>
                </a:lnTo>
                <a:lnTo>
                  <a:pt x="0" y="0"/>
                </a:lnTo>
                <a:close/>
              </a:path>
            </a:pathLst>
          </a:custGeom>
          <a:blipFill>
            <a:blip r:embed="rId2"/>
            <a:stretch>
              <a:fillRect l="0" t="0" r="0" b="0"/>
            </a:stretch>
          </a:blipFill>
        </p:spPr>
      </p:sp>
      <p:sp>
        <p:nvSpPr>
          <p:cNvPr name="TextBox 3" id="3"/>
          <p:cNvSpPr txBox="true"/>
          <p:nvPr/>
        </p:nvSpPr>
        <p:spPr>
          <a:xfrm rot="0">
            <a:off x="0" y="-868972"/>
            <a:ext cx="16229475" cy="4666750"/>
          </a:xfrm>
          <a:prstGeom prst="rect">
            <a:avLst/>
          </a:prstGeom>
        </p:spPr>
        <p:txBody>
          <a:bodyPr anchor="t" rtlCol="false" tIns="0" lIns="0" bIns="0" rIns="0">
            <a:spAutoFit/>
          </a:bodyPr>
          <a:lstStyle/>
          <a:p>
            <a:pPr algn="l">
              <a:lnSpc>
                <a:spcPts val="34752"/>
              </a:lnSpc>
            </a:pPr>
            <a:r>
              <a:rPr lang="en-US" sz="28485">
                <a:solidFill>
                  <a:srgbClr val="F8F7F2"/>
                </a:solidFill>
                <a:latin typeface="Perandory Condensed"/>
                <a:ea typeface="Perandory Condensed"/>
                <a:cs typeface="Perandory Condensed"/>
                <a:sym typeface="Perandory Condensed"/>
              </a:rPr>
              <a:t>VISUALIZATION</a:t>
            </a:r>
          </a:p>
        </p:txBody>
      </p:sp>
    </p:spTree>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DAGsXfWTfbU</dc:identifier>
  <dcterms:modified xsi:type="dcterms:W3CDTF">2011-08-01T06:04:30Z</dcterms:modified>
  <cp:revision>1</cp:revision>
  <dc:title>Persepsi Publik Terhadap Christopher Nolan</dc:title>
</cp:coreProperties>
</file>